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Default Extension="gif" ContentType="image/gif"/>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67"/>
  </p:notesMasterIdLst>
  <p:sldIdLst>
    <p:sldId id="261" r:id="rId2"/>
    <p:sldId id="257" r:id="rId3"/>
    <p:sldId id="336" r:id="rId4"/>
    <p:sldId id="323" r:id="rId5"/>
    <p:sldId id="262" r:id="rId6"/>
    <p:sldId id="286" r:id="rId7"/>
    <p:sldId id="337" r:id="rId8"/>
    <p:sldId id="338" r:id="rId9"/>
    <p:sldId id="283" r:id="rId10"/>
    <p:sldId id="339" r:id="rId11"/>
    <p:sldId id="287" r:id="rId12"/>
    <p:sldId id="341" r:id="rId13"/>
    <p:sldId id="344" r:id="rId14"/>
    <p:sldId id="288" r:id="rId15"/>
    <p:sldId id="291" r:id="rId16"/>
    <p:sldId id="335" r:id="rId17"/>
    <p:sldId id="295" r:id="rId18"/>
    <p:sldId id="330" r:id="rId19"/>
    <p:sldId id="332" r:id="rId20"/>
    <p:sldId id="331" r:id="rId21"/>
    <p:sldId id="333" r:id="rId22"/>
    <p:sldId id="329" r:id="rId23"/>
    <p:sldId id="292" r:id="rId24"/>
    <p:sldId id="334" r:id="rId25"/>
    <p:sldId id="296" r:id="rId26"/>
    <p:sldId id="294" r:id="rId27"/>
    <p:sldId id="297" r:id="rId28"/>
    <p:sldId id="360" r:id="rId29"/>
    <p:sldId id="298" r:id="rId30"/>
    <p:sldId id="299" r:id="rId31"/>
    <p:sldId id="300" r:id="rId32"/>
    <p:sldId id="301" r:id="rId33"/>
    <p:sldId id="357" r:id="rId34"/>
    <p:sldId id="302" r:id="rId35"/>
    <p:sldId id="342" r:id="rId36"/>
    <p:sldId id="303" r:id="rId37"/>
    <p:sldId id="305" r:id="rId38"/>
    <p:sldId id="306" r:id="rId39"/>
    <p:sldId id="307" r:id="rId40"/>
    <p:sldId id="308" r:id="rId41"/>
    <p:sldId id="309" r:id="rId42"/>
    <p:sldId id="304" r:id="rId43"/>
    <p:sldId id="264" r:id="rId44"/>
    <p:sldId id="314" r:id="rId45"/>
    <p:sldId id="317" r:id="rId46"/>
    <p:sldId id="361" r:id="rId47"/>
    <p:sldId id="311" r:id="rId48"/>
    <p:sldId id="315" r:id="rId49"/>
    <p:sldId id="318" r:id="rId50"/>
    <p:sldId id="316" r:id="rId51"/>
    <p:sldId id="319" r:id="rId52"/>
    <p:sldId id="347" r:id="rId53"/>
    <p:sldId id="349" r:id="rId54"/>
    <p:sldId id="350" r:id="rId55"/>
    <p:sldId id="351" r:id="rId56"/>
    <p:sldId id="358" r:id="rId57"/>
    <p:sldId id="359" r:id="rId58"/>
    <p:sldId id="365" r:id="rId59"/>
    <p:sldId id="355" r:id="rId60"/>
    <p:sldId id="363" r:id="rId61"/>
    <p:sldId id="364" r:id="rId62"/>
    <p:sldId id="327" r:id="rId63"/>
    <p:sldId id="328" r:id="rId64"/>
    <p:sldId id="366" r:id="rId65"/>
    <p:sldId id="367"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29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35AFA8-F18D-4B94-B7B0-4D060DD80B9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F7AA4EF-32C5-48B1-9E78-33B5A1419B7A}">
      <dgm:prSet custT="1"/>
      <dgm:spPr/>
      <dgm:t>
        <a:bodyPr/>
        <a:lstStyle/>
        <a:p>
          <a:pPr rtl="0"/>
          <a:r>
            <a:rPr lang="en-US" sz="3200" dirty="0" smtClean="0"/>
            <a:t>Tobacco use among men and women-NFHS3</a:t>
          </a:r>
          <a:endParaRPr lang="en-US" sz="3200" dirty="0"/>
        </a:p>
      </dgm:t>
    </dgm:pt>
    <dgm:pt modelId="{3D77EEFA-C5EF-4224-B257-A51347D9A5D5}" type="parTrans" cxnId="{D0FA9456-DE82-44FD-A883-4884813CE728}">
      <dgm:prSet/>
      <dgm:spPr/>
      <dgm:t>
        <a:bodyPr/>
        <a:lstStyle/>
        <a:p>
          <a:endParaRPr lang="en-US"/>
        </a:p>
      </dgm:t>
    </dgm:pt>
    <dgm:pt modelId="{579BF9C5-B63B-40D7-B04A-DDC5DDDECE29}" type="sibTrans" cxnId="{D0FA9456-DE82-44FD-A883-4884813CE728}">
      <dgm:prSet/>
      <dgm:spPr/>
      <dgm:t>
        <a:bodyPr/>
        <a:lstStyle/>
        <a:p>
          <a:endParaRPr lang="en-US"/>
        </a:p>
      </dgm:t>
    </dgm:pt>
    <dgm:pt modelId="{1828D012-96AC-4D26-B339-0EE792A3DBBA}" type="pres">
      <dgm:prSet presAssocID="{5535AFA8-F18D-4B94-B7B0-4D060DD80B99}" presName="linear" presStyleCnt="0">
        <dgm:presLayoutVars>
          <dgm:animLvl val="lvl"/>
          <dgm:resizeHandles val="exact"/>
        </dgm:presLayoutVars>
      </dgm:prSet>
      <dgm:spPr/>
      <dgm:t>
        <a:bodyPr/>
        <a:lstStyle/>
        <a:p>
          <a:endParaRPr lang="en-US"/>
        </a:p>
      </dgm:t>
    </dgm:pt>
    <dgm:pt modelId="{17F8D461-A253-4568-98AD-9C6AF1E1A91B}" type="pres">
      <dgm:prSet presAssocID="{BF7AA4EF-32C5-48B1-9E78-33B5A1419B7A}" presName="parentText" presStyleLbl="node1" presStyleIdx="0" presStyleCnt="1" custScaleY="325959">
        <dgm:presLayoutVars>
          <dgm:chMax val="0"/>
          <dgm:bulletEnabled val="1"/>
        </dgm:presLayoutVars>
      </dgm:prSet>
      <dgm:spPr/>
      <dgm:t>
        <a:bodyPr/>
        <a:lstStyle/>
        <a:p>
          <a:endParaRPr lang="en-US"/>
        </a:p>
      </dgm:t>
    </dgm:pt>
  </dgm:ptLst>
  <dgm:cxnLst>
    <dgm:cxn modelId="{D0FA9456-DE82-44FD-A883-4884813CE728}" srcId="{5535AFA8-F18D-4B94-B7B0-4D060DD80B99}" destId="{BF7AA4EF-32C5-48B1-9E78-33B5A1419B7A}" srcOrd="0" destOrd="0" parTransId="{3D77EEFA-C5EF-4224-B257-A51347D9A5D5}" sibTransId="{579BF9C5-B63B-40D7-B04A-DDC5DDDECE29}"/>
    <dgm:cxn modelId="{A07AAD81-D6BA-42D3-BE20-806197A628E2}" type="presOf" srcId="{BF7AA4EF-32C5-48B1-9E78-33B5A1419B7A}" destId="{17F8D461-A253-4568-98AD-9C6AF1E1A91B}" srcOrd="0" destOrd="0" presId="urn:microsoft.com/office/officeart/2005/8/layout/vList2"/>
    <dgm:cxn modelId="{66119B70-2E02-4242-9EB6-4ED522E27B54}" type="presOf" srcId="{5535AFA8-F18D-4B94-B7B0-4D060DD80B99}" destId="{1828D012-96AC-4D26-B339-0EE792A3DBBA}" srcOrd="0" destOrd="0" presId="urn:microsoft.com/office/officeart/2005/8/layout/vList2"/>
    <dgm:cxn modelId="{A1D11FA2-A7ED-413A-B76D-E49E9C71FE09}" type="presParOf" srcId="{1828D012-96AC-4D26-B339-0EE792A3DBBA}" destId="{17F8D461-A253-4568-98AD-9C6AF1E1A91B}" srcOrd="0"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16B86DC-A28E-4D97-A31E-CB41248EB0F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BD9E647-C881-4503-BE0A-BE86E1F9D6A5}">
      <dgm:prSet custT="1"/>
      <dgm:spPr/>
      <dgm:t>
        <a:bodyPr/>
        <a:lstStyle/>
        <a:p>
          <a:pPr algn="l" rtl="0"/>
          <a:r>
            <a:rPr lang="en-US" sz="2800" dirty="0" smtClean="0"/>
            <a:t>Alcohol use by men and women-NFHS-3</a:t>
          </a:r>
          <a:endParaRPr lang="en-US" sz="2800" dirty="0"/>
        </a:p>
      </dgm:t>
    </dgm:pt>
    <dgm:pt modelId="{C5DF13C2-33AE-47D8-97D9-03AF182631DE}" type="parTrans" cxnId="{D1DB9D35-4F7A-4E37-97A5-FE36C06FD7BD}">
      <dgm:prSet/>
      <dgm:spPr/>
      <dgm:t>
        <a:bodyPr/>
        <a:lstStyle/>
        <a:p>
          <a:pPr algn="l"/>
          <a:endParaRPr lang="en-US"/>
        </a:p>
      </dgm:t>
    </dgm:pt>
    <dgm:pt modelId="{7FBCDC59-DB76-4A0D-8E09-E914DBEE5F3E}" type="sibTrans" cxnId="{D1DB9D35-4F7A-4E37-97A5-FE36C06FD7BD}">
      <dgm:prSet/>
      <dgm:spPr/>
      <dgm:t>
        <a:bodyPr/>
        <a:lstStyle/>
        <a:p>
          <a:pPr algn="l"/>
          <a:endParaRPr lang="en-US"/>
        </a:p>
      </dgm:t>
    </dgm:pt>
    <dgm:pt modelId="{7CAE69EE-936D-49EF-A58F-893777407729}" type="pres">
      <dgm:prSet presAssocID="{616B86DC-A28E-4D97-A31E-CB41248EB0FE}" presName="linear" presStyleCnt="0">
        <dgm:presLayoutVars>
          <dgm:animLvl val="lvl"/>
          <dgm:resizeHandles val="exact"/>
        </dgm:presLayoutVars>
      </dgm:prSet>
      <dgm:spPr/>
      <dgm:t>
        <a:bodyPr/>
        <a:lstStyle/>
        <a:p>
          <a:endParaRPr lang="en-US"/>
        </a:p>
      </dgm:t>
    </dgm:pt>
    <dgm:pt modelId="{49B9BA3A-2ABF-409A-A369-579A0C7EED9F}" type="pres">
      <dgm:prSet presAssocID="{FBD9E647-C881-4503-BE0A-BE86E1F9D6A5}" presName="parentText" presStyleLbl="node1" presStyleIdx="0" presStyleCnt="1" custScaleY="386322" custLinFactNeighborY="-12170">
        <dgm:presLayoutVars>
          <dgm:chMax val="0"/>
          <dgm:bulletEnabled val="1"/>
        </dgm:presLayoutVars>
      </dgm:prSet>
      <dgm:spPr/>
      <dgm:t>
        <a:bodyPr/>
        <a:lstStyle/>
        <a:p>
          <a:endParaRPr lang="en-US"/>
        </a:p>
      </dgm:t>
    </dgm:pt>
  </dgm:ptLst>
  <dgm:cxnLst>
    <dgm:cxn modelId="{9867AA7D-7229-48AF-92EF-406768184C4A}" type="presOf" srcId="{FBD9E647-C881-4503-BE0A-BE86E1F9D6A5}" destId="{49B9BA3A-2ABF-409A-A369-579A0C7EED9F}" srcOrd="0" destOrd="0" presId="urn:microsoft.com/office/officeart/2005/8/layout/vList2"/>
    <dgm:cxn modelId="{D1DB9D35-4F7A-4E37-97A5-FE36C06FD7BD}" srcId="{616B86DC-A28E-4D97-A31E-CB41248EB0FE}" destId="{FBD9E647-C881-4503-BE0A-BE86E1F9D6A5}" srcOrd="0" destOrd="0" parTransId="{C5DF13C2-33AE-47D8-97D9-03AF182631DE}" sibTransId="{7FBCDC59-DB76-4A0D-8E09-E914DBEE5F3E}"/>
    <dgm:cxn modelId="{A3EFAC31-7C15-43B0-B51D-D32FC5359BED}" type="presOf" srcId="{616B86DC-A28E-4D97-A31E-CB41248EB0FE}" destId="{7CAE69EE-936D-49EF-A58F-893777407729}" srcOrd="0" destOrd="0" presId="urn:microsoft.com/office/officeart/2005/8/layout/vList2"/>
    <dgm:cxn modelId="{44A0F2B4-7DEC-43D4-AFE8-69CA0EA7E21E}" type="presParOf" srcId="{7CAE69EE-936D-49EF-A58F-893777407729}" destId="{49B9BA3A-2ABF-409A-A369-579A0C7EED9F}" srcOrd="0"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E980BF-68F4-448B-9B88-E9C8617C1B8B}" type="doc">
      <dgm:prSet loTypeId="urn:microsoft.com/office/officeart/2005/8/layout/vList2" loCatId="list" qsTypeId="urn:microsoft.com/office/officeart/2005/8/quickstyle/simple1" qsCatId="simple" csTypeId="urn:microsoft.com/office/officeart/2005/8/colors/accent6_2" csCatId="accent6"/>
      <dgm:spPr/>
      <dgm:t>
        <a:bodyPr/>
        <a:lstStyle/>
        <a:p>
          <a:endParaRPr lang="en-IN"/>
        </a:p>
      </dgm:t>
    </dgm:pt>
    <dgm:pt modelId="{1222A92E-7E6F-4B82-B440-BA71B3AFE0BD}">
      <dgm:prSet/>
      <dgm:spPr/>
      <dgm:t>
        <a:bodyPr/>
        <a:lstStyle/>
        <a:p>
          <a:pPr rtl="0"/>
          <a:r>
            <a:rPr lang="en-US" b="1" dirty="0" smtClean="0"/>
            <a:t>Criteria for Screening</a:t>
          </a:r>
          <a:endParaRPr lang="en-IN" dirty="0"/>
        </a:p>
      </dgm:t>
    </dgm:pt>
    <dgm:pt modelId="{A8C12727-2D0A-4E75-B2AA-38E7C16C7197}" type="parTrans" cxnId="{4DD138AA-B77D-4AC5-AFD3-93E868DB3AB6}">
      <dgm:prSet/>
      <dgm:spPr/>
      <dgm:t>
        <a:bodyPr/>
        <a:lstStyle/>
        <a:p>
          <a:endParaRPr lang="en-IN"/>
        </a:p>
      </dgm:t>
    </dgm:pt>
    <dgm:pt modelId="{431B2384-2089-4FE7-9671-D090A723C9D3}" type="sibTrans" cxnId="{4DD138AA-B77D-4AC5-AFD3-93E868DB3AB6}">
      <dgm:prSet/>
      <dgm:spPr/>
      <dgm:t>
        <a:bodyPr/>
        <a:lstStyle/>
        <a:p>
          <a:endParaRPr lang="en-IN"/>
        </a:p>
      </dgm:t>
    </dgm:pt>
    <dgm:pt modelId="{57EAAD26-175A-4081-820C-791402DFEDCD}" type="pres">
      <dgm:prSet presAssocID="{82E980BF-68F4-448B-9B88-E9C8617C1B8B}" presName="linear" presStyleCnt="0">
        <dgm:presLayoutVars>
          <dgm:animLvl val="lvl"/>
          <dgm:resizeHandles val="exact"/>
        </dgm:presLayoutVars>
      </dgm:prSet>
      <dgm:spPr/>
      <dgm:t>
        <a:bodyPr/>
        <a:lstStyle/>
        <a:p>
          <a:endParaRPr lang="en-IN"/>
        </a:p>
      </dgm:t>
    </dgm:pt>
    <dgm:pt modelId="{7F4BAFD1-BA2A-4E3E-A9AD-6E3B2CD29B32}" type="pres">
      <dgm:prSet presAssocID="{1222A92E-7E6F-4B82-B440-BA71B3AFE0BD}" presName="parentText" presStyleLbl="node1" presStyleIdx="0" presStyleCnt="1">
        <dgm:presLayoutVars>
          <dgm:chMax val="0"/>
          <dgm:bulletEnabled val="1"/>
        </dgm:presLayoutVars>
      </dgm:prSet>
      <dgm:spPr/>
      <dgm:t>
        <a:bodyPr/>
        <a:lstStyle/>
        <a:p>
          <a:endParaRPr lang="en-IN"/>
        </a:p>
      </dgm:t>
    </dgm:pt>
  </dgm:ptLst>
  <dgm:cxnLst>
    <dgm:cxn modelId="{4DD138AA-B77D-4AC5-AFD3-93E868DB3AB6}" srcId="{82E980BF-68F4-448B-9B88-E9C8617C1B8B}" destId="{1222A92E-7E6F-4B82-B440-BA71B3AFE0BD}" srcOrd="0" destOrd="0" parTransId="{A8C12727-2D0A-4E75-B2AA-38E7C16C7197}" sibTransId="{431B2384-2089-4FE7-9671-D090A723C9D3}"/>
    <dgm:cxn modelId="{AD3EB153-7F51-4F7C-B5FC-91B8E609BC20}" type="presOf" srcId="{82E980BF-68F4-448B-9B88-E9C8617C1B8B}" destId="{57EAAD26-175A-4081-820C-791402DFEDCD}" srcOrd="0" destOrd="0" presId="urn:microsoft.com/office/officeart/2005/8/layout/vList2"/>
    <dgm:cxn modelId="{EFDC1025-C82E-418F-830F-D714EFE70281}" type="presOf" srcId="{1222A92E-7E6F-4B82-B440-BA71B3AFE0BD}" destId="{7F4BAFD1-BA2A-4E3E-A9AD-6E3B2CD29B32}" srcOrd="0" destOrd="0" presId="urn:microsoft.com/office/officeart/2005/8/layout/vList2"/>
    <dgm:cxn modelId="{4EE46087-4136-4610-8120-5CD952CF60DC}" type="presParOf" srcId="{57EAAD26-175A-4081-820C-791402DFEDCD}" destId="{7F4BAFD1-BA2A-4E3E-A9AD-6E3B2CD29B32}"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7F8D461-A253-4568-98AD-9C6AF1E1A91B}">
      <dsp:nvSpPr>
        <dsp:cNvPr id="0" name=""/>
        <dsp:cNvSpPr/>
      </dsp:nvSpPr>
      <dsp:spPr>
        <a:xfrm>
          <a:off x="0" y="558"/>
          <a:ext cx="8839200" cy="11418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kern="1200" dirty="0" smtClean="0"/>
            <a:t>Tobacco use among men and women-NFHS3</a:t>
          </a:r>
          <a:endParaRPr lang="en-US" sz="3200" kern="1200" dirty="0"/>
        </a:p>
      </dsp:txBody>
      <dsp:txXfrm>
        <a:off x="0" y="558"/>
        <a:ext cx="8839200" cy="114188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9B9BA3A-2ABF-409A-A369-579A0C7EED9F}">
      <dsp:nvSpPr>
        <dsp:cNvPr id="0" name=""/>
        <dsp:cNvSpPr/>
      </dsp:nvSpPr>
      <dsp:spPr>
        <a:xfrm>
          <a:off x="0" y="0"/>
          <a:ext cx="8305800" cy="1218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t>Alcohol use by men and women-NFHS-3</a:t>
          </a:r>
          <a:endParaRPr lang="en-US" sz="2800" kern="1200" dirty="0"/>
        </a:p>
      </dsp:txBody>
      <dsp:txXfrm>
        <a:off x="0" y="0"/>
        <a:ext cx="8305800" cy="121800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F4BAFD1-BA2A-4E3E-A9AD-6E3B2CD29B32}">
      <dsp:nvSpPr>
        <dsp:cNvPr id="0" name=""/>
        <dsp:cNvSpPr/>
      </dsp:nvSpPr>
      <dsp:spPr>
        <a:xfrm>
          <a:off x="0" y="8869"/>
          <a:ext cx="4502150" cy="623610"/>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b="1" kern="1200" dirty="0" smtClean="0"/>
            <a:t>Criteria for Screening</a:t>
          </a:r>
          <a:endParaRPr lang="en-IN" sz="2600" kern="1200" dirty="0"/>
        </a:p>
      </dsp:txBody>
      <dsp:txXfrm>
        <a:off x="0" y="8869"/>
        <a:ext cx="4502150" cy="62361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512CCE-9E92-405E-BCB0-5349B6B90FC6}" type="datetimeFigureOut">
              <a:rPr lang="en-IN" smtClean="0"/>
              <a:pPr/>
              <a:t>17/01/2013</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6106A9-D66C-410E-B6AE-1F35B1E9107C}" type="slidenum">
              <a:rPr lang="en-IN" smtClean="0"/>
              <a:pPr/>
              <a:t>‹#›</a:t>
            </a:fld>
            <a:endParaRPr lang="en-I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1/17/2013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1/17/2013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1/17/2013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1/17/2013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hyperlink" Target="http://www.ncrpindia.org/Cancer_Atlas_India/about.asp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04088"/>
            <a:ext cx="8001000" cy="1143000"/>
          </a:xfrm>
        </p:spPr>
        <p:txBody>
          <a:bodyPr/>
          <a:lstStyle/>
          <a:p>
            <a:r>
              <a:rPr lang="en-US" dirty="0" smtClean="0"/>
              <a:t>Cancer Epidemiology In India</a:t>
            </a:r>
            <a:endParaRPr lang="en-IN" dirty="0"/>
          </a:p>
        </p:txBody>
      </p:sp>
      <p:sp>
        <p:nvSpPr>
          <p:cNvPr id="3" name="Content Placeholder 2"/>
          <p:cNvSpPr>
            <a:spLocks noGrp="1"/>
          </p:cNvSpPr>
          <p:nvPr>
            <p:ph idx="1"/>
          </p:nvPr>
        </p:nvSpPr>
        <p:spPr>
          <a:xfrm>
            <a:off x="3200400" y="4038600"/>
            <a:ext cx="5486400" cy="1143000"/>
          </a:xfrm>
        </p:spPr>
        <p:txBody>
          <a:bodyPr>
            <a:normAutofit/>
          </a:bodyPr>
          <a:lstStyle/>
          <a:p>
            <a:pPr>
              <a:buNone/>
            </a:pPr>
            <a:r>
              <a:rPr lang="en-US" dirty="0" err="1" smtClean="0"/>
              <a:t>Ramesh</a:t>
            </a:r>
            <a:r>
              <a:rPr lang="en-US" dirty="0" smtClean="0"/>
              <a:t> </a:t>
            </a:r>
            <a:r>
              <a:rPr lang="en-US" dirty="0" err="1" smtClean="0"/>
              <a:t>Pawar</a:t>
            </a:r>
            <a:endParaRPr lang="en-US" dirty="0" smtClean="0"/>
          </a:p>
          <a:p>
            <a:pPr>
              <a:buNone/>
            </a:pPr>
            <a:r>
              <a:rPr lang="en-US" dirty="0" smtClean="0"/>
              <a:t>Moderated by: Prof. </a:t>
            </a:r>
            <a:r>
              <a:rPr lang="en-US" dirty="0" err="1" smtClean="0"/>
              <a:t>Deshmukh</a:t>
            </a:r>
            <a:r>
              <a:rPr lang="en-US" dirty="0" smtClean="0"/>
              <a:t> Sir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514600"/>
            <a:ext cx="2590800" cy="1143000"/>
          </a:xfrm>
        </p:spPr>
        <p:txBody>
          <a:bodyPr/>
          <a:lstStyle/>
          <a:p>
            <a:r>
              <a:rPr lang="en-US" dirty="0" smtClean="0"/>
              <a:t>INDIA</a:t>
            </a:r>
            <a:endParaRPr lang="en-IN" dirty="0"/>
          </a:p>
        </p:txBody>
      </p:sp>
      <p:sp>
        <p:nvSpPr>
          <p:cNvPr id="3" name="Content Placeholder 2"/>
          <p:cNvSpPr>
            <a:spLocks noGrp="1"/>
          </p:cNvSpPr>
          <p:nvPr>
            <p:ph idx="1"/>
          </p:nvPr>
        </p:nvSpPr>
        <p:spPr/>
        <p:txBody>
          <a:bodyPr/>
          <a:lstStyle/>
          <a:p>
            <a:endParaRPr lang="en-IN"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4114800" cy="551688"/>
          </a:xfrm>
        </p:spPr>
        <p:txBody>
          <a:bodyPr>
            <a:normAutofit fontScale="90000"/>
          </a:bodyPr>
          <a:lstStyle/>
          <a:p>
            <a:pPr algn="ctr"/>
            <a:r>
              <a:rPr lang="en-US" dirty="0" smtClean="0"/>
              <a:t>Men</a:t>
            </a:r>
            <a:endParaRPr lang="en-IN" dirty="0"/>
          </a:p>
        </p:txBody>
      </p:sp>
      <p:pic>
        <p:nvPicPr>
          <p:cNvPr id="47106" name="Picture 2" descr="C:\Dr.Ramesh\Cancer epidemiology india\National cancer registry\INDIA cancer burden\both men and women\Male\bc3561.png"/>
          <p:cNvPicPr>
            <a:picLocks noChangeAspect="1" noChangeArrowheads="1"/>
          </p:cNvPicPr>
          <p:nvPr/>
        </p:nvPicPr>
        <p:blipFill>
          <a:blip r:embed="rId2" cstate="print"/>
          <a:srcRect/>
          <a:stretch>
            <a:fillRect/>
          </a:stretch>
        </p:blipFill>
        <p:spPr bwMode="auto">
          <a:xfrm>
            <a:off x="152401" y="1981200"/>
            <a:ext cx="4724400" cy="4648200"/>
          </a:xfrm>
          <a:prstGeom prst="rect">
            <a:avLst/>
          </a:prstGeom>
          <a:noFill/>
        </p:spPr>
      </p:pic>
      <p:sp>
        <p:nvSpPr>
          <p:cNvPr id="5" name="Title 1"/>
          <p:cNvSpPr txBox="1">
            <a:spLocks/>
          </p:cNvSpPr>
          <p:nvPr/>
        </p:nvSpPr>
        <p:spPr>
          <a:xfrm>
            <a:off x="4648200" y="1371600"/>
            <a:ext cx="4114800" cy="551688"/>
          </a:xfrm>
          <a:prstGeom prst="rect">
            <a:avLst/>
          </a:prstGeom>
        </p:spPr>
        <p:txBody>
          <a:bodyPr vert="horz" lIns="0" rIns="0" bIns="0" anchor="b">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5000" noProof="0" dirty="0" smtClean="0">
                <a:solidFill>
                  <a:schemeClr val="tx2"/>
                </a:solidFill>
                <a:latin typeface="+mj-lt"/>
                <a:ea typeface="+mj-ea"/>
                <a:cs typeface="+mj-cs"/>
              </a:rPr>
              <a:t>Women</a:t>
            </a:r>
            <a:endParaRPr kumimoji="0" lang="en-IN"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47107" name="Picture 3" descr="C:\Dr.Ramesh\Cancer epidemiology india\National cancer registry\INDIA cancer burden\both men and women\women\bc3562.png"/>
          <p:cNvPicPr>
            <a:picLocks noGrp="1" noChangeAspect="1" noChangeArrowheads="1"/>
          </p:cNvPicPr>
          <p:nvPr>
            <p:ph idx="1"/>
          </p:nvPr>
        </p:nvPicPr>
        <p:blipFill>
          <a:blip r:embed="rId3" cstate="print"/>
          <a:srcRect/>
          <a:stretch>
            <a:fillRect/>
          </a:stretch>
        </p:blipFill>
        <p:spPr bwMode="auto">
          <a:xfrm>
            <a:off x="4648200" y="1981200"/>
            <a:ext cx="4495800" cy="4313237"/>
          </a:xfrm>
          <a:prstGeom prst="rect">
            <a:avLst/>
          </a:prstGeom>
          <a:noFill/>
        </p:spPr>
      </p:pic>
      <p:sp>
        <p:nvSpPr>
          <p:cNvPr id="7" name="Rectangle 6"/>
          <p:cNvSpPr/>
          <p:nvPr/>
        </p:nvSpPr>
        <p:spPr>
          <a:xfrm>
            <a:off x="457200" y="762000"/>
            <a:ext cx="7924800" cy="646331"/>
          </a:xfrm>
          <a:prstGeom prst="rect">
            <a:avLst/>
          </a:prstGeom>
        </p:spPr>
        <p:txBody>
          <a:bodyPr wrap="square">
            <a:spAutoFit/>
          </a:bodyPr>
          <a:lstStyle/>
          <a:p>
            <a:r>
              <a:rPr lang="en-IN" dirty="0" smtClean="0"/>
              <a:t> India: Estimated age-standardised incidence and mortality rates: men and women</a:t>
            </a:r>
            <a:endParaRPr lang="en-IN" dirty="0"/>
          </a:p>
        </p:txBody>
      </p:sp>
      <p:sp>
        <p:nvSpPr>
          <p:cNvPr id="8" name="Rectangle 7"/>
          <p:cNvSpPr/>
          <p:nvPr/>
        </p:nvSpPr>
        <p:spPr>
          <a:xfrm>
            <a:off x="4953000" y="6324600"/>
            <a:ext cx="3792000" cy="369332"/>
          </a:xfrm>
          <a:prstGeom prst="rect">
            <a:avLst/>
          </a:prstGeom>
        </p:spPr>
        <p:txBody>
          <a:bodyPr wrap="none">
            <a:spAutoFit/>
          </a:bodyPr>
          <a:lstStyle/>
          <a:p>
            <a:r>
              <a:rPr lang="en-IN" dirty="0" smtClean="0"/>
              <a:t>http://globocan.iarc.fr/factsheet.asp</a:t>
            </a:r>
            <a:endParaRPr lang="en-IN"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2800" dirty="0" smtClean="0"/>
              <a:t> India Estimated age-standardised incidence and mortality rates: Men</a:t>
            </a:r>
            <a:endParaRPr lang="en-IN" sz="2400" dirty="0"/>
          </a:p>
        </p:txBody>
      </p:sp>
      <p:sp>
        <p:nvSpPr>
          <p:cNvPr id="3" name="Content Placeholder 2"/>
          <p:cNvSpPr>
            <a:spLocks noGrp="1"/>
          </p:cNvSpPr>
          <p:nvPr>
            <p:ph idx="1"/>
          </p:nvPr>
        </p:nvSpPr>
        <p:spPr/>
        <p:txBody>
          <a:bodyPr/>
          <a:lstStyle/>
          <a:p>
            <a:endParaRPr lang="en-IN" dirty="0"/>
          </a:p>
        </p:txBody>
      </p:sp>
      <p:pic>
        <p:nvPicPr>
          <p:cNvPr id="156674" name="Picture 2" descr="C:\Dr.Ramesh\Cancer epidemiology india\globocan2008world\INDIA\MEN\pc35611.png"/>
          <p:cNvPicPr>
            <a:picLocks noChangeAspect="1" noChangeArrowheads="1"/>
          </p:cNvPicPr>
          <p:nvPr/>
        </p:nvPicPr>
        <p:blipFill>
          <a:blip r:embed="rId2" cstate="print"/>
          <a:srcRect/>
          <a:stretch>
            <a:fillRect/>
          </a:stretch>
        </p:blipFill>
        <p:spPr bwMode="auto">
          <a:xfrm>
            <a:off x="4724400" y="2362200"/>
            <a:ext cx="4419600" cy="4114800"/>
          </a:xfrm>
          <a:prstGeom prst="rect">
            <a:avLst/>
          </a:prstGeom>
          <a:noFill/>
        </p:spPr>
      </p:pic>
      <p:pic>
        <p:nvPicPr>
          <p:cNvPr id="156675" name="Picture 3" descr="C:\Dr.Ramesh\Cancer epidemiology india\globocan2008world\INDIA\MEN\pc35612.png"/>
          <p:cNvPicPr>
            <a:picLocks noChangeAspect="1" noChangeArrowheads="1"/>
          </p:cNvPicPr>
          <p:nvPr/>
        </p:nvPicPr>
        <p:blipFill>
          <a:blip r:embed="rId3" cstate="print"/>
          <a:srcRect/>
          <a:stretch>
            <a:fillRect/>
          </a:stretch>
        </p:blipFill>
        <p:spPr bwMode="auto">
          <a:xfrm>
            <a:off x="228600" y="2362200"/>
            <a:ext cx="4724400" cy="4038600"/>
          </a:xfrm>
          <a:prstGeom prst="rect">
            <a:avLst/>
          </a:prstGeom>
          <a:noFill/>
        </p:spPr>
      </p:pic>
      <p:sp>
        <p:nvSpPr>
          <p:cNvPr id="6" name="Rectangle 5"/>
          <p:cNvSpPr/>
          <p:nvPr/>
        </p:nvSpPr>
        <p:spPr>
          <a:xfrm>
            <a:off x="4953000" y="6324600"/>
            <a:ext cx="3392275" cy="338554"/>
          </a:xfrm>
          <a:prstGeom prst="rect">
            <a:avLst/>
          </a:prstGeom>
        </p:spPr>
        <p:txBody>
          <a:bodyPr wrap="none">
            <a:spAutoFit/>
          </a:bodyPr>
          <a:lstStyle/>
          <a:p>
            <a:r>
              <a:rPr lang="en-IN" sz="1600" dirty="0" smtClean="0"/>
              <a:t>http://globocan.iarc.fr/factsheet.asp</a:t>
            </a:r>
            <a:endParaRPr lang="en-IN" sz="16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2800" dirty="0" smtClean="0"/>
              <a:t> India Estimated age-standardised incidence and mortality rates: Women</a:t>
            </a:r>
            <a:endParaRPr lang="en-IN" sz="2400" dirty="0"/>
          </a:p>
        </p:txBody>
      </p:sp>
      <p:sp>
        <p:nvSpPr>
          <p:cNvPr id="3" name="Content Placeholder 2"/>
          <p:cNvSpPr>
            <a:spLocks noGrp="1"/>
          </p:cNvSpPr>
          <p:nvPr>
            <p:ph idx="1"/>
          </p:nvPr>
        </p:nvSpPr>
        <p:spPr/>
        <p:txBody>
          <a:bodyPr/>
          <a:lstStyle/>
          <a:p>
            <a:endParaRPr lang="en-IN" dirty="0"/>
          </a:p>
        </p:txBody>
      </p:sp>
      <p:sp>
        <p:nvSpPr>
          <p:cNvPr id="6" name="Rectangle 5"/>
          <p:cNvSpPr/>
          <p:nvPr/>
        </p:nvSpPr>
        <p:spPr>
          <a:xfrm>
            <a:off x="4953000" y="6324600"/>
            <a:ext cx="3392275" cy="338554"/>
          </a:xfrm>
          <a:prstGeom prst="rect">
            <a:avLst/>
          </a:prstGeom>
        </p:spPr>
        <p:txBody>
          <a:bodyPr wrap="none">
            <a:spAutoFit/>
          </a:bodyPr>
          <a:lstStyle/>
          <a:p>
            <a:r>
              <a:rPr lang="en-IN" sz="1600" dirty="0" smtClean="0"/>
              <a:t>http://globocan.iarc.fr/factsheet.asp</a:t>
            </a:r>
            <a:endParaRPr lang="en-IN" sz="1600" dirty="0"/>
          </a:p>
        </p:txBody>
      </p:sp>
      <p:pic>
        <p:nvPicPr>
          <p:cNvPr id="145410" name="Picture 2" descr="C:\Dr.Ramesh\Cancer epidemiology india\globocan2008world\INDIA\WOMEN\pc35621.png"/>
          <p:cNvPicPr>
            <a:picLocks noChangeAspect="1" noChangeArrowheads="1"/>
          </p:cNvPicPr>
          <p:nvPr/>
        </p:nvPicPr>
        <p:blipFill>
          <a:blip r:embed="rId2" cstate="print"/>
          <a:srcRect/>
          <a:stretch>
            <a:fillRect/>
          </a:stretch>
        </p:blipFill>
        <p:spPr bwMode="auto">
          <a:xfrm>
            <a:off x="5181600" y="2362200"/>
            <a:ext cx="3962400" cy="3810000"/>
          </a:xfrm>
          <a:prstGeom prst="rect">
            <a:avLst/>
          </a:prstGeom>
          <a:noFill/>
        </p:spPr>
      </p:pic>
      <p:pic>
        <p:nvPicPr>
          <p:cNvPr id="145411" name="Picture 3" descr="C:\Dr.Ramesh\Cancer epidemiology india\globocan2008world\INDIA\WOMEN\pc35622.png"/>
          <p:cNvPicPr>
            <a:picLocks noChangeAspect="1" noChangeArrowheads="1"/>
          </p:cNvPicPr>
          <p:nvPr/>
        </p:nvPicPr>
        <p:blipFill>
          <a:blip r:embed="rId3" cstate="print"/>
          <a:srcRect/>
          <a:stretch>
            <a:fillRect/>
          </a:stretch>
        </p:blipFill>
        <p:spPr bwMode="auto">
          <a:xfrm>
            <a:off x="152400" y="2320636"/>
            <a:ext cx="5181600" cy="4003964"/>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lstStyle/>
          <a:p>
            <a:r>
              <a:rPr lang="en-US" dirty="0" smtClean="0"/>
              <a:t>Cancer Burden: India</a:t>
            </a:r>
            <a:endParaRPr lang="en-IN" dirty="0"/>
          </a:p>
        </p:txBody>
      </p:sp>
      <p:sp>
        <p:nvSpPr>
          <p:cNvPr id="3" name="Content Placeholder 2"/>
          <p:cNvSpPr>
            <a:spLocks noGrp="1"/>
          </p:cNvSpPr>
          <p:nvPr>
            <p:ph idx="1"/>
          </p:nvPr>
        </p:nvSpPr>
        <p:spPr>
          <a:xfrm>
            <a:off x="152400" y="1752600"/>
            <a:ext cx="8534400" cy="4876800"/>
          </a:xfrm>
        </p:spPr>
        <p:txBody>
          <a:bodyPr>
            <a:normAutofit lnSpcReduction="10000"/>
          </a:bodyPr>
          <a:lstStyle/>
          <a:p>
            <a:r>
              <a:rPr lang="en-IN" sz="2400" dirty="0" smtClean="0"/>
              <a:t>Caner has become one of the </a:t>
            </a:r>
            <a:r>
              <a:rPr lang="en-IN" sz="2400" dirty="0" smtClean="0">
                <a:solidFill>
                  <a:srgbClr val="FF0000"/>
                </a:solidFill>
              </a:rPr>
              <a:t>ten leading causes of death </a:t>
            </a:r>
            <a:r>
              <a:rPr lang="en-IN" sz="2400" dirty="0" smtClean="0"/>
              <a:t>in India.</a:t>
            </a:r>
          </a:p>
          <a:p>
            <a:r>
              <a:rPr lang="en-IN" sz="2400" dirty="0" smtClean="0"/>
              <a:t>It is estimated that there are nearly </a:t>
            </a:r>
            <a:r>
              <a:rPr lang="en-IN" sz="2400" dirty="0" smtClean="0">
                <a:solidFill>
                  <a:srgbClr val="FF0000"/>
                </a:solidFill>
              </a:rPr>
              <a:t>2-2.5 million cancer </a:t>
            </a:r>
            <a:r>
              <a:rPr lang="en-IN" sz="2400" dirty="0" smtClean="0"/>
              <a:t>cases </a:t>
            </a:r>
            <a:r>
              <a:rPr lang="en-IN" sz="2400" dirty="0" smtClean="0">
                <a:solidFill>
                  <a:srgbClr val="FF0000"/>
                </a:solidFill>
              </a:rPr>
              <a:t>at any given point of time.</a:t>
            </a:r>
          </a:p>
          <a:p>
            <a:r>
              <a:rPr lang="en-IN" sz="2400" dirty="0" smtClean="0"/>
              <a:t>8-9 </a:t>
            </a:r>
            <a:r>
              <a:rPr lang="en-IN" sz="2400" dirty="0" err="1" smtClean="0"/>
              <a:t>lakh</a:t>
            </a:r>
            <a:r>
              <a:rPr lang="en-IN" sz="2400" dirty="0" smtClean="0"/>
              <a:t> new cases and </a:t>
            </a:r>
            <a:r>
              <a:rPr lang="en-IN" sz="2400" dirty="0" smtClean="0">
                <a:solidFill>
                  <a:srgbClr val="FF0000"/>
                </a:solidFill>
              </a:rPr>
              <a:t>4 </a:t>
            </a:r>
            <a:r>
              <a:rPr lang="en-IN" sz="2400" dirty="0" err="1" smtClean="0">
                <a:solidFill>
                  <a:srgbClr val="FF0000"/>
                </a:solidFill>
              </a:rPr>
              <a:t>lakh</a:t>
            </a:r>
            <a:r>
              <a:rPr lang="en-IN" sz="2400" dirty="0" smtClean="0">
                <a:solidFill>
                  <a:srgbClr val="FF0000"/>
                </a:solidFill>
              </a:rPr>
              <a:t> deaths occur annually </a:t>
            </a:r>
            <a:r>
              <a:rPr lang="en-IN" sz="2400" dirty="0" smtClean="0"/>
              <a:t>due to cancer.</a:t>
            </a:r>
          </a:p>
          <a:p>
            <a:r>
              <a:rPr lang="en-IN" sz="2400" dirty="0" smtClean="0"/>
              <a:t>Cancer of oral cavity and lungs and in males and cervix and breast in females account for 50% of all cancer deaths in India</a:t>
            </a:r>
          </a:p>
          <a:p>
            <a:r>
              <a:rPr lang="en-IN" sz="2400" dirty="0" smtClean="0"/>
              <a:t>WHO has estimated that 91% of oral cancers in SEAR directly attributable to the use of tobacco and this is the leading cause of oral cavity and lung cancer in India</a:t>
            </a:r>
            <a:r>
              <a:rPr lang="en-IN" sz="2400" dirty="0" smtClean="0"/>
              <a:t>.</a:t>
            </a:r>
          </a:p>
          <a:p>
            <a:r>
              <a:rPr lang="en-IN" sz="2400" dirty="0" smtClean="0"/>
              <a:t>By 2050, there will be 17 million new cases in the developing world (</a:t>
            </a:r>
            <a:r>
              <a:rPr lang="en-IN" sz="2400" dirty="0" err="1" smtClean="0"/>
              <a:t>Farlay</a:t>
            </a:r>
            <a:r>
              <a:rPr lang="en-IN" sz="2400" dirty="0" smtClean="0"/>
              <a:t> et al 2004)</a:t>
            </a:r>
            <a:endParaRPr lang="en-IN" sz="2400" dirty="0" smtClean="0"/>
          </a:p>
          <a:p>
            <a:endParaRPr lang="en-IN"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600" dirty="0" smtClean="0"/>
              <a:t> </a:t>
            </a:r>
            <a:br>
              <a:rPr lang="en-IN" sz="3600" dirty="0" smtClean="0"/>
            </a:br>
            <a:r>
              <a:rPr lang="en-IN" sz="3600" dirty="0" smtClean="0"/>
              <a:t>Risk factors for cancers:</a:t>
            </a:r>
            <a:br>
              <a:rPr lang="en-IN" sz="3600" dirty="0" smtClean="0"/>
            </a:br>
            <a:endParaRPr lang="en-IN" sz="3600" dirty="0"/>
          </a:p>
        </p:txBody>
      </p:sp>
      <p:sp>
        <p:nvSpPr>
          <p:cNvPr id="3" name="Content Placeholder 2"/>
          <p:cNvSpPr>
            <a:spLocks noGrp="1"/>
          </p:cNvSpPr>
          <p:nvPr>
            <p:ph idx="1"/>
          </p:nvPr>
        </p:nvSpPr>
        <p:spPr/>
        <p:txBody>
          <a:bodyPr>
            <a:normAutofit/>
          </a:bodyPr>
          <a:lstStyle/>
          <a:p>
            <a:pPr>
              <a:buFont typeface="Courier New" pitchFamily="49" charset="0"/>
              <a:buChar char="o"/>
            </a:pPr>
            <a:r>
              <a:rPr lang="en-IN" b="1" dirty="0" smtClean="0"/>
              <a:t>Genetic factors</a:t>
            </a:r>
          </a:p>
          <a:p>
            <a:pPr lvl="1">
              <a:buFont typeface="Courier New" pitchFamily="49" charset="0"/>
              <a:buChar char="o"/>
            </a:pPr>
            <a:r>
              <a:rPr lang="en-US" b="1" dirty="0" smtClean="0"/>
              <a:t>Retinoblastoma (RB1)</a:t>
            </a:r>
          </a:p>
          <a:p>
            <a:pPr lvl="1">
              <a:buFont typeface="Courier New" pitchFamily="49" charset="0"/>
              <a:buChar char="o"/>
            </a:pPr>
            <a:endParaRPr lang="en-US" b="1" dirty="0" smtClean="0"/>
          </a:p>
          <a:p>
            <a:pPr lvl="1">
              <a:buFont typeface="Courier New" pitchFamily="49" charset="0"/>
              <a:buChar char="o"/>
            </a:pPr>
            <a:endParaRPr lang="en-IN" b="1" dirty="0" smtClean="0"/>
          </a:p>
          <a:p>
            <a:pPr>
              <a:buFont typeface="Courier New" pitchFamily="49" charset="0"/>
              <a:buChar char="o"/>
            </a:pPr>
            <a:r>
              <a:rPr lang="en-IN" b="1" dirty="0" smtClean="0"/>
              <a:t>Interaction of gene and environment</a:t>
            </a:r>
          </a:p>
          <a:p>
            <a:pPr lvl="1">
              <a:buFont typeface="Courier New" pitchFamily="49" charset="0"/>
              <a:buChar char="o"/>
            </a:pPr>
            <a:r>
              <a:rPr lang="en-IN" dirty="0" smtClean="0"/>
              <a:t>Mutation in some p53 </a:t>
            </a:r>
            <a:r>
              <a:rPr lang="en-IN" dirty="0" err="1" smtClean="0"/>
              <a:t>codons</a:t>
            </a:r>
            <a:r>
              <a:rPr lang="en-IN" dirty="0" smtClean="0"/>
              <a:t> are more prevalent in cancer of a particular organ.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idx="1"/>
          </p:nvPr>
        </p:nvSpPr>
        <p:spPr/>
        <p:txBody>
          <a:bodyPr/>
          <a:lstStyle/>
          <a:p>
            <a:endParaRPr lang="en-IN"/>
          </a:p>
        </p:txBody>
      </p:sp>
      <p:pic>
        <p:nvPicPr>
          <p:cNvPr id="74754" name="Picture 2"/>
          <p:cNvPicPr>
            <a:picLocks noChangeAspect="1" noChangeArrowheads="1"/>
          </p:cNvPicPr>
          <p:nvPr/>
        </p:nvPicPr>
        <p:blipFill>
          <a:blip r:embed="rId2" cstate="print"/>
          <a:srcRect/>
          <a:stretch>
            <a:fillRect/>
          </a:stretch>
        </p:blipFill>
        <p:spPr bwMode="auto">
          <a:xfrm>
            <a:off x="533400" y="914400"/>
            <a:ext cx="7778324" cy="5410200"/>
          </a:xfrm>
          <a:prstGeom prst="rect">
            <a:avLst/>
          </a:prstGeom>
          <a:noFill/>
          <a:ln w="9525">
            <a:noFill/>
            <a:miter lim="800000"/>
            <a:headEnd/>
            <a:tailEnd/>
          </a:ln>
        </p:spPr>
      </p:pic>
      <p:sp>
        <p:nvSpPr>
          <p:cNvPr id="5" name="Rectangle 4"/>
          <p:cNvSpPr/>
          <p:nvPr/>
        </p:nvSpPr>
        <p:spPr>
          <a:xfrm>
            <a:off x="1676400" y="6477000"/>
            <a:ext cx="6477000" cy="381000"/>
          </a:xfrm>
          <a:prstGeom prst="rect">
            <a:avLst/>
          </a:prstGeom>
        </p:spPr>
        <p:txBody>
          <a:bodyPr wrap="square">
            <a:spAutoFit/>
          </a:bodyPr>
          <a:lstStyle/>
          <a:p>
            <a:r>
              <a:rPr lang="en-IN" dirty="0" smtClean="0"/>
              <a:t>http://p53.free.fr/Database/p53_cancer/all_cancer.html</a:t>
            </a:r>
            <a:endParaRPr lang="en-IN"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r>
              <a:rPr lang="en-US" sz="4000" dirty="0" smtClean="0"/>
              <a:t>Risk factors </a:t>
            </a:r>
            <a:endParaRPr lang="en-IN" sz="4000" dirty="0"/>
          </a:p>
        </p:txBody>
      </p:sp>
      <p:sp>
        <p:nvSpPr>
          <p:cNvPr id="3" name="Content Placeholder 2"/>
          <p:cNvSpPr>
            <a:spLocks noGrp="1"/>
          </p:cNvSpPr>
          <p:nvPr>
            <p:ph idx="1"/>
          </p:nvPr>
        </p:nvSpPr>
        <p:spPr>
          <a:xfrm>
            <a:off x="457200" y="1752600"/>
            <a:ext cx="8229600" cy="4800600"/>
          </a:xfrm>
        </p:spPr>
        <p:txBody>
          <a:bodyPr>
            <a:normAutofit/>
          </a:bodyPr>
          <a:lstStyle/>
          <a:p>
            <a:pPr>
              <a:buFont typeface="Courier New" pitchFamily="49" charset="0"/>
              <a:buChar char="o"/>
            </a:pPr>
            <a:r>
              <a:rPr lang="en-IN" b="1" dirty="0" smtClean="0"/>
              <a:t>Infection</a:t>
            </a:r>
          </a:p>
          <a:p>
            <a:pPr lvl="1">
              <a:buFont typeface="Courier New" pitchFamily="49" charset="0"/>
              <a:buChar char="o"/>
            </a:pPr>
            <a:r>
              <a:rPr lang="en-IN" dirty="0" smtClean="0"/>
              <a:t>approximately 20% of the cancers among men and women in developing countries is attributed for infectious agents as opposed to 9% in developed countries.(</a:t>
            </a:r>
            <a:r>
              <a:rPr lang="en-IN" dirty="0" err="1" smtClean="0"/>
              <a:t>Pisanil</a:t>
            </a:r>
            <a:r>
              <a:rPr lang="en-IN" dirty="0" smtClean="0"/>
              <a:t> 1997)</a:t>
            </a:r>
          </a:p>
          <a:p>
            <a:pPr lvl="1">
              <a:buFont typeface="Courier New" pitchFamily="49" charset="0"/>
              <a:buChar char="o"/>
            </a:pPr>
            <a:r>
              <a:rPr lang="en-US" dirty="0" err="1" smtClean="0"/>
              <a:t>Hep</a:t>
            </a:r>
            <a:r>
              <a:rPr lang="en-US" dirty="0" smtClean="0"/>
              <a:t> B &amp; C, HPV.</a:t>
            </a:r>
            <a:endParaRPr lang="en-IN" dirty="0" smtClean="0"/>
          </a:p>
          <a:p>
            <a:pPr lvl="1">
              <a:buFont typeface="Courier New" pitchFamily="49" charset="0"/>
              <a:buChar char="o"/>
            </a:pPr>
            <a:endParaRPr lang="en-IN" b="1" dirty="0" smtClean="0"/>
          </a:p>
          <a:p>
            <a:pPr lvl="1">
              <a:buFont typeface="Courier New" pitchFamily="49" charset="0"/>
              <a:buChar char="o"/>
            </a:pPr>
            <a:r>
              <a:rPr lang="en-IN" b="1" dirty="0" smtClean="0"/>
              <a:t>Tobacco</a:t>
            </a:r>
          </a:p>
          <a:p>
            <a:pPr lvl="2">
              <a:buFont typeface="Courier New" pitchFamily="49" charset="0"/>
              <a:buChar char="o"/>
            </a:pPr>
            <a:r>
              <a:rPr lang="en-IN" dirty="0" smtClean="0"/>
              <a:t>Responsible for about 40 to 50% of cancers in men and about 20% of cancers in women</a:t>
            </a:r>
          </a:p>
          <a:p>
            <a:pPr lvl="2">
              <a:buNone/>
            </a:pPr>
            <a:endParaRPr lang="en-IN"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304800" y="152400"/>
          <a:ext cx="88392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4819" name="Object 3"/>
          <p:cNvGraphicFramePr>
            <a:graphicFrameLocks noChangeAspect="1"/>
          </p:cNvGraphicFramePr>
          <p:nvPr>
            <p:ph type="chart" idx="4294967295"/>
          </p:nvPr>
        </p:nvGraphicFramePr>
        <p:xfrm>
          <a:off x="231775" y="1597025"/>
          <a:ext cx="8683625" cy="4905375"/>
        </p:xfrm>
        <a:graphic>
          <a:graphicData uri="http://schemas.openxmlformats.org/presentationml/2006/ole">
            <p:oleObj spid="_x0000_s72706" name="Chart" r:id="rId8" imgW="8677249" imgH="5191093" progId="MSGraph.Chart.8">
              <p:embed followColorScheme="full"/>
            </p:oleObj>
          </a:graphicData>
        </a:graphic>
      </p:graphicFrame>
      <p:sp>
        <p:nvSpPr>
          <p:cNvPr id="34820" name="Text Box 4"/>
          <p:cNvSpPr txBox="1">
            <a:spLocks noChangeArrowheads="1"/>
          </p:cNvSpPr>
          <p:nvPr/>
        </p:nvSpPr>
        <p:spPr bwMode="auto">
          <a:xfrm>
            <a:off x="6610350" y="6324600"/>
            <a:ext cx="2533650" cy="338554"/>
          </a:xfrm>
          <a:prstGeom prst="rect">
            <a:avLst/>
          </a:prstGeom>
          <a:noFill/>
          <a:ln w="9525">
            <a:noFill/>
            <a:miter lim="800000"/>
            <a:headEnd/>
            <a:tailEnd/>
          </a:ln>
        </p:spPr>
        <p:txBody>
          <a:bodyPr wrap="square">
            <a:spAutoFit/>
          </a:bodyPr>
          <a:lstStyle/>
          <a:p>
            <a:pPr eaLnBrk="0" hangingPunct="0">
              <a:spcBef>
                <a:spcPct val="50000"/>
              </a:spcBef>
            </a:pPr>
            <a:r>
              <a:rPr lang="en-US" sz="1600" dirty="0"/>
              <a:t>NFHS-3, 2005-06</a:t>
            </a:r>
          </a:p>
        </p:txBody>
      </p:sp>
      <p:sp>
        <p:nvSpPr>
          <p:cNvPr id="34821" name="TextBox 6"/>
          <p:cNvSpPr txBox="1">
            <a:spLocks noChangeArrowheads="1"/>
          </p:cNvSpPr>
          <p:nvPr/>
        </p:nvSpPr>
        <p:spPr bwMode="auto">
          <a:xfrm>
            <a:off x="7315200" y="1524000"/>
            <a:ext cx="1600200" cy="381000"/>
          </a:xfrm>
          <a:prstGeom prst="rect">
            <a:avLst/>
          </a:prstGeom>
          <a:noFill/>
          <a:ln w="9525">
            <a:noFill/>
            <a:miter lim="800000"/>
            <a:headEnd/>
            <a:tailEnd/>
          </a:ln>
        </p:spPr>
        <p:txBody>
          <a:bodyPr>
            <a:spAutoFit/>
          </a:bodyPr>
          <a:lstStyle/>
          <a:p>
            <a:r>
              <a:rPr lang="en-GB" b="1"/>
              <a:t>(Percentage)</a:t>
            </a:r>
            <a:endParaRPr lang="en-US" b="1"/>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4" descr="C:\Documents and Settings\Computer5\Desktop\New_12maps_Oct\TOBAC_Men_NF3_FN_crop.jpg"/>
          <p:cNvPicPr>
            <a:picLocks noChangeAspect="1" noChangeArrowheads="1"/>
          </p:cNvPicPr>
          <p:nvPr/>
        </p:nvPicPr>
        <p:blipFill>
          <a:blip r:embed="rId2" cstate="print"/>
          <a:srcRect/>
          <a:stretch>
            <a:fillRect/>
          </a:stretch>
        </p:blipFill>
        <p:spPr bwMode="auto">
          <a:xfrm>
            <a:off x="2133600" y="381000"/>
            <a:ext cx="5105400" cy="6096000"/>
          </a:xfrm>
          <a:prstGeom prst="rect">
            <a:avLst/>
          </a:prstGeom>
          <a:noFill/>
          <a:ln w="9525">
            <a:noFill/>
            <a:miter lim="800000"/>
            <a:headEnd/>
            <a:tailEnd/>
          </a:ln>
        </p:spPr>
      </p:pic>
      <p:sp>
        <p:nvSpPr>
          <p:cNvPr id="38915" name="Text Box 4"/>
          <p:cNvSpPr txBox="1">
            <a:spLocks noChangeArrowheads="1"/>
          </p:cNvSpPr>
          <p:nvPr/>
        </p:nvSpPr>
        <p:spPr bwMode="auto">
          <a:xfrm>
            <a:off x="7620000" y="6096000"/>
            <a:ext cx="1262062" cy="246063"/>
          </a:xfrm>
          <a:prstGeom prst="rect">
            <a:avLst/>
          </a:prstGeom>
          <a:noFill/>
          <a:ln w="9525">
            <a:noFill/>
            <a:miter lim="800000"/>
            <a:headEnd/>
            <a:tailEnd/>
          </a:ln>
        </p:spPr>
        <p:txBody>
          <a:bodyPr>
            <a:spAutoFit/>
          </a:bodyPr>
          <a:lstStyle/>
          <a:p>
            <a:pPr eaLnBrk="0" hangingPunct="0">
              <a:spcBef>
                <a:spcPct val="50000"/>
              </a:spcBef>
            </a:pPr>
            <a:r>
              <a:rPr lang="en-US" sz="1000"/>
              <a:t>NFHS-3, 2005-06</a:t>
            </a:r>
          </a:p>
        </p:txBody>
      </p:sp>
      <p:sp>
        <p:nvSpPr>
          <p:cNvPr id="5" name="Oval 4"/>
          <p:cNvSpPr/>
          <p:nvPr/>
        </p:nvSpPr>
        <p:spPr>
          <a:xfrm rot="19924946">
            <a:off x="2986088" y="3178175"/>
            <a:ext cx="1917700" cy="2720975"/>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Oval 5"/>
          <p:cNvSpPr/>
          <p:nvPr/>
        </p:nvSpPr>
        <p:spPr>
          <a:xfrm rot="16563489">
            <a:off x="3310731" y="1345407"/>
            <a:ext cx="911225" cy="842962"/>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6"/>
          <p:cNvSpPr/>
          <p:nvPr/>
        </p:nvSpPr>
        <p:spPr>
          <a:xfrm rot="21395111">
            <a:off x="2125663" y="1065213"/>
            <a:ext cx="4892675" cy="280987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66800"/>
            <a:ext cx="7924800" cy="1161288"/>
          </a:xfrm>
        </p:spPr>
        <p:txBody>
          <a:bodyPr>
            <a:normAutofit fontScale="90000"/>
          </a:bodyPr>
          <a:lstStyle/>
          <a:p>
            <a:r>
              <a:rPr lang="en-IN" dirty="0" smtClean="0"/>
              <a:t>Framework</a:t>
            </a:r>
            <a:br>
              <a:rPr lang="en-IN" dirty="0" smtClean="0"/>
            </a:br>
            <a:endParaRPr lang="en-IN" dirty="0"/>
          </a:p>
        </p:txBody>
      </p:sp>
      <p:sp>
        <p:nvSpPr>
          <p:cNvPr id="3" name="Content Placeholder 2"/>
          <p:cNvSpPr>
            <a:spLocks noGrp="1"/>
          </p:cNvSpPr>
          <p:nvPr>
            <p:ph idx="1"/>
          </p:nvPr>
        </p:nvSpPr>
        <p:spPr/>
        <p:txBody>
          <a:bodyPr/>
          <a:lstStyle/>
          <a:p>
            <a:r>
              <a:rPr lang="en-US" dirty="0" smtClean="0"/>
              <a:t>Definition </a:t>
            </a:r>
            <a:endParaRPr lang="en-IN" dirty="0" smtClean="0"/>
          </a:p>
          <a:p>
            <a:r>
              <a:rPr lang="en-IN" dirty="0" smtClean="0"/>
              <a:t>Introduction</a:t>
            </a:r>
          </a:p>
          <a:p>
            <a:r>
              <a:rPr lang="en-IN" dirty="0" smtClean="0"/>
              <a:t>Magnitude</a:t>
            </a:r>
            <a:endParaRPr lang="en-IN" dirty="0" smtClean="0"/>
          </a:p>
          <a:p>
            <a:r>
              <a:rPr lang="en-IN" dirty="0" smtClean="0"/>
              <a:t>Risk factors</a:t>
            </a:r>
          </a:p>
          <a:p>
            <a:r>
              <a:rPr lang="en-IN" dirty="0" smtClean="0"/>
              <a:t>National </a:t>
            </a:r>
            <a:r>
              <a:rPr lang="en-IN" dirty="0" smtClean="0"/>
              <a:t>programme</a:t>
            </a:r>
          </a:p>
          <a:p>
            <a:r>
              <a:rPr lang="en-US" dirty="0" smtClean="0"/>
              <a:t>Cancer registry and Atlas</a:t>
            </a:r>
          </a:p>
          <a:p>
            <a:r>
              <a:rPr lang="en-US" dirty="0" smtClean="0"/>
              <a:t>Cancer registry at MGIMS, </a:t>
            </a:r>
            <a:r>
              <a:rPr lang="en-US" dirty="0" err="1" smtClean="0"/>
              <a:t>Sevagram</a:t>
            </a:r>
            <a:endParaRPr lang="en-IN" dirty="0" smtClean="0"/>
          </a:p>
          <a:p>
            <a:r>
              <a:rPr lang="en-US" dirty="0" smtClean="0"/>
              <a:t>References </a:t>
            </a:r>
            <a:endParaRPr lang="en-IN" dirty="0" smtClean="0"/>
          </a:p>
          <a:p>
            <a:endParaRPr lang="en-IN"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381000" y="152400"/>
          <a:ext cx="83058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5059" name="Object 3"/>
          <p:cNvGraphicFramePr>
            <a:graphicFrameLocks noChangeAspect="1"/>
          </p:cNvGraphicFramePr>
          <p:nvPr>
            <p:ph type="chart" idx="4294967295"/>
          </p:nvPr>
        </p:nvGraphicFramePr>
        <p:xfrm>
          <a:off x="533400" y="1447800"/>
          <a:ext cx="8458200" cy="4419600"/>
        </p:xfrm>
        <a:graphic>
          <a:graphicData uri="http://schemas.openxmlformats.org/presentationml/2006/ole">
            <p:oleObj spid="_x0000_s73730" name="Chart" r:id="rId8" imgW="8677249" imgH="5000520" progId="MSGraph.Chart.8">
              <p:embed followColorScheme="full"/>
            </p:oleObj>
          </a:graphicData>
        </a:graphic>
      </p:graphicFrame>
      <p:sp>
        <p:nvSpPr>
          <p:cNvPr id="45060" name="Text Box 4"/>
          <p:cNvSpPr txBox="1">
            <a:spLocks noChangeArrowheads="1"/>
          </p:cNvSpPr>
          <p:nvPr/>
        </p:nvSpPr>
        <p:spPr bwMode="auto">
          <a:xfrm>
            <a:off x="7143750" y="6172200"/>
            <a:ext cx="2000250" cy="276999"/>
          </a:xfrm>
          <a:prstGeom prst="rect">
            <a:avLst/>
          </a:prstGeom>
          <a:noFill/>
          <a:ln w="9525">
            <a:noFill/>
            <a:miter lim="800000"/>
            <a:headEnd/>
            <a:tailEnd/>
          </a:ln>
        </p:spPr>
        <p:txBody>
          <a:bodyPr wrap="square">
            <a:spAutoFit/>
          </a:bodyPr>
          <a:lstStyle/>
          <a:p>
            <a:pPr eaLnBrk="0" hangingPunct="0">
              <a:spcBef>
                <a:spcPct val="50000"/>
              </a:spcBef>
            </a:pPr>
            <a:r>
              <a:rPr lang="en-US" sz="1200" dirty="0"/>
              <a:t>NFHS-3, 2005-06</a:t>
            </a:r>
          </a:p>
        </p:txBody>
      </p:sp>
      <p:sp>
        <p:nvSpPr>
          <p:cNvPr id="45061" name="TextBox 5"/>
          <p:cNvSpPr txBox="1">
            <a:spLocks noChangeArrowheads="1"/>
          </p:cNvSpPr>
          <p:nvPr/>
        </p:nvSpPr>
        <p:spPr bwMode="auto">
          <a:xfrm>
            <a:off x="7162800" y="1524000"/>
            <a:ext cx="1600200" cy="369888"/>
          </a:xfrm>
          <a:prstGeom prst="rect">
            <a:avLst/>
          </a:prstGeom>
          <a:noFill/>
          <a:ln w="9525">
            <a:noFill/>
            <a:miter lim="800000"/>
            <a:headEnd/>
            <a:tailEnd/>
          </a:ln>
        </p:spPr>
        <p:txBody>
          <a:bodyPr>
            <a:spAutoFit/>
          </a:bodyPr>
          <a:lstStyle/>
          <a:p>
            <a:r>
              <a:rPr lang="en-GB" b="1"/>
              <a:t>(Percentage)</a:t>
            </a:r>
            <a:endParaRPr lang="en-US" b="1"/>
          </a:p>
        </p:txBody>
      </p:sp>
      <p:sp>
        <p:nvSpPr>
          <p:cNvPr id="7" name="TextBox 6"/>
          <p:cNvSpPr txBox="1">
            <a:spLocks noChangeArrowheads="1"/>
          </p:cNvSpPr>
          <p:nvPr/>
        </p:nvSpPr>
        <p:spPr bwMode="auto">
          <a:xfrm>
            <a:off x="609600" y="6110288"/>
            <a:ext cx="3581400" cy="366712"/>
          </a:xfrm>
          <a:prstGeom prst="rect">
            <a:avLst/>
          </a:prstGeom>
          <a:noFill/>
          <a:ln w="9525">
            <a:noFill/>
            <a:miter lim="800000"/>
            <a:headEnd/>
            <a:tailEnd/>
          </a:ln>
        </p:spPr>
        <p:txBody>
          <a:bodyPr>
            <a:spAutoFit/>
          </a:bodyPr>
          <a:lstStyle/>
          <a:p>
            <a:r>
              <a:rPr lang="en-US" b="1">
                <a:solidFill>
                  <a:srgbClr val="FF0000"/>
                </a:solidFill>
              </a:rPr>
              <a:t>Alcohol use by women is rare.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3" descr="F:\MAPS_FINAL_5OCT\ALCO_Men_NF3_FN_crop.jpg"/>
          <p:cNvPicPr>
            <a:picLocks noChangeAspect="1" noChangeArrowheads="1"/>
          </p:cNvPicPr>
          <p:nvPr/>
        </p:nvPicPr>
        <p:blipFill>
          <a:blip r:embed="rId2" cstate="print"/>
          <a:srcRect/>
          <a:stretch>
            <a:fillRect/>
          </a:stretch>
        </p:blipFill>
        <p:spPr bwMode="auto">
          <a:xfrm>
            <a:off x="2286000" y="228600"/>
            <a:ext cx="5105400" cy="6324600"/>
          </a:xfrm>
          <a:prstGeom prst="rect">
            <a:avLst/>
          </a:prstGeom>
          <a:noFill/>
          <a:ln w="9525">
            <a:noFill/>
            <a:miter lim="800000"/>
            <a:headEnd/>
            <a:tailEnd/>
          </a:ln>
        </p:spPr>
      </p:pic>
      <p:sp>
        <p:nvSpPr>
          <p:cNvPr id="47107" name="Text Box 4"/>
          <p:cNvSpPr txBox="1">
            <a:spLocks noChangeArrowheads="1"/>
          </p:cNvSpPr>
          <p:nvPr/>
        </p:nvSpPr>
        <p:spPr bwMode="auto">
          <a:xfrm>
            <a:off x="7543800" y="6019800"/>
            <a:ext cx="1262062" cy="261610"/>
          </a:xfrm>
          <a:prstGeom prst="rect">
            <a:avLst/>
          </a:prstGeom>
          <a:noFill/>
          <a:ln w="9525">
            <a:noFill/>
            <a:miter lim="800000"/>
            <a:headEnd/>
            <a:tailEnd/>
          </a:ln>
        </p:spPr>
        <p:txBody>
          <a:bodyPr>
            <a:spAutoFit/>
          </a:bodyPr>
          <a:lstStyle/>
          <a:p>
            <a:pPr eaLnBrk="0" hangingPunct="0">
              <a:spcBef>
                <a:spcPct val="50000"/>
              </a:spcBef>
            </a:pPr>
            <a:r>
              <a:rPr lang="en-US" sz="1100" dirty="0"/>
              <a:t>NFHS-3, 2005-06</a:t>
            </a:r>
          </a:p>
        </p:txBody>
      </p:sp>
      <p:sp>
        <p:nvSpPr>
          <p:cNvPr id="4" name="Oval 3"/>
          <p:cNvSpPr/>
          <p:nvPr/>
        </p:nvSpPr>
        <p:spPr>
          <a:xfrm rot="18810811">
            <a:off x="2917032" y="2764631"/>
            <a:ext cx="4872038" cy="1730375"/>
          </a:xfrm>
          <a:prstGeom prst="ellipse">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Oval 4"/>
          <p:cNvSpPr/>
          <p:nvPr/>
        </p:nvSpPr>
        <p:spPr>
          <a:xfrm>
            <a:off x="3276600" y="1295400"/>
            <a:ext cx="1447800" cy="838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lstStyle/>
          <a:p>
            <a:r>
              <a:rPr lang="en-US" dirty="0" smtClean="0"/>
              <a:t>Risk factors</a:t>
            </a:r>
            <a:endParaRPr lang="en-IN" dirty="0"/>
          </a:p>
        </p:txBody>
      </p:sp>
      <p:sp>
        <p:nvSpPr>
          <p:cNvPr id="3" name="Content Placeholder 2"/>
          <p:cNvSpPr>
            <a:spLocks noGrp="1"/>
          </p:cNvSpPr>
          <p:nvPr>
            <p:ph idx="1"/>
          </p:nvPr>
        </p:nvSpPr>
        <p:spPr>
          <a:xfrm>
            <a:off x="457200" y="1600200"/>
            <a:ext cx="8229600" cy="4267200"/>
          </a:xfrm>
        </p:spPr>
        <p:txBody>
          <a:bodyPr>
            <a:normAutofit/>
          </a:bodyPr>
          <a:lstStyle/>
          <a:p>
            <a:pPr lvl="1">
              <a:buFont typeface="Courier New" pitchFamily="49" charset="0"/>
              <a:buChar char="o"/>
            </a:pPr>
            <a:r>
              <a:rPr lang="en-IN" b="1" dirty="0" smtClean="0"/>
              <a:t>Diet </a:t>
            </a:r>
          </a:p>
          <a:p>
            <a:pPr lvl="2">
              <a:buFont typeface="Courier New" pitchFamily="49" charset="0"/>
              <a:buChar char="o"/>
            </a:pPr>
            <a:r>
              <a:rPr lang="en-IN" dirty="0" smtClean="0"/>
              <a:t>In India dietary habits responsible for about 10-20% of cancers. </a:t>
            </a:r>
          </a:p>
          <a:p>
            <a:pPr lvl="2">
              <a:buFont typeface="Courier New" pitchFamily="49" charset="0"/>
              <a:buChar char="o"/>
            </a:pPr>
            <a:r>
              <a:rPr lang="en-IN" dirty="0" smtClean="0"/>
              <a:t>The changing dietary patterns particularly involving animal proteins.</a:t>
            </a:r>
          </a:p>
          <a:p>
            <a:pPr lvl="2">
              <a:buFont typeface="Courier New" pitchFamily="49" charset="0"/>
              <a:buChar char="o"/>
            </a:pPr>
            <a:r>
              <a:rPr lang="en-IN" dirty="0" smtClean="0"/>
              <a:t>Consumption of large amount of red chillies, food at very high temperatures and alcohol consumption are the main risk factors for stomach cancer in India</a:t>
            </a:r>
          </a:p>
          <a:p>
            <a:pPr lvl="2">
              <a:buFont typeface="Courier New" pitchFamily="49" charset="0"/>
              <a:buChar char="o"/>
            </a:pPr>
            <a:r>
              <a:rPr lang="en-US" dirty="0" err="1" smtClean="0"/>
              <a:t>Tuibur</a:t>
            </a:r>
            <a:r>
              <a:rPr lang="en-US" dirty="0" smtClean="0"/>
              <a:t> –</a:t>
            </a:r>
            <a:r>
              <a:rPr lang="en-US" dirty="0" err="1" smtClean="0"/>
              <a:t>Mizorum</a:t>
            </a:r>
            <a:endParaRPr lang="en-IN" dirty="0" smtClean="0"/>
          </a:p>
          <a:p>
            <a:endParaRPr lang="en-IN" dirty="0"/>
          </a:p>
        </p:txBody>
      </p:sp>
      <p:sp>
        <p:nvSpPr>
          <p:cNvPr id="4" name="Rectangle 3"/>
          <p:cNvSpPr/>
          <p:nvPr/>
        </p:nvSpPr>
        <p:spPr>
          <a:xfrm>
            <a:off x="228600" y="5715000"/>
            <a:ext cx="8382000" cy="646331"/>
          </a:xfrm>
          <a:prstGeom prst="rect">
            <a:avLst/>
          </a:prstGeom>
        </p:spPr>
        <p:txBody>
          <a:bodyPr wrap="square">
            <a:spAutoFit/>
          </a:bodyPr>
          <a:lstStyle/>
          <a:p>
            <a:pPr lvl="2">
              <a:buNone/>
            </a:pPr>
            <a:r>
              <a:rPr lang="en-IN" dirty="0" smtClean="0"/>
              <a:t>Source: WHO (2003) RTS 916. Diet, Nutrition and prevention of chronic diseases.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Risk factors </a:t>
            </a:r>
            <a:endParaRPr lang="en-IN" sz="4400" dirty="0"/>
          </a:p>
        </p:txBody>
      </p:sp>
      <p:sp>
        <p:nvSpPr>
          <p:cNvPr id="3" name="Content Placeholder 2"/>
          <p:cNvSpPr>
            <a:spLocks noGrp="1"/>
          </p:cNvSpPr>
          <p:nvPr>
            <p:ph idx="1"/>
          </p:nvPr>
        </p:nvSpPr>
        <p:spPr/>
        <p:txBody>
          <a:bodyPr>
            <a:normAutofit fontScale="92500" lnSpcReduction="20000"/>
          </a:bodyPr>
          <a:lstStyle/>
          <a:p>
            <a:pPr lvl="2">
              <a:buNone/>
            </a:pPr>
            <a:r>
              <a:rPr lang="en-IN" sz="2600" b="1" dirty="0" smtClean="0"/>
              <a:t>Pesticides</a:t>
            </a:r>
          </a:p>
          <a:p>
            <a:pPr lvl="2">
              <a:buNone/>
            </a:pPr>
            <a:r>
              <a:rPr lang="en-IN" sz="2600" dirty="0" err="1" smtClean="0"/>
              <a:t>Malwa</a:t>
            </a:r>
            <a:r>
              <a:rPr lang="en-IN" sz="2600" dirty="0" smtClean="0"/>
              <a:t> region of Punjab- a cotton belt</a:t>
            </a:r>
          </a:p>
          <a:p>
            <a:pPr lvl="2">
              <a:buNone/>
            </a:pPr>
            <a:r>
              <a:rPr lang="en-IN" sz="2600" dirty="0" smtClean="0"/>
              <a:t>“Cancer train” ( </a:t>
            </a:r>
            <a:r>
              <a:rPr lang="en-IN" sz="2600" dirty="0" err="1" smtClean="0"/>
              <a:t>sengupta</a:t>
            </a:r>
            <a:r>
              <a:rPr lang="en-IN" sz="2600" dirty="0" smtClean="0"/>
              <a:t> N.A. train ride to cancer care. Times of India 2011)</a:t>
            </a:r>
          </a:p>
          <a:p>
            <a:endParaRPr lang="en-US" b="1" dirty="0" smtClean="0"/>
          </a:p>
          <a:p>
            <a:r>
              <a:rPr lang="en-US" b="1" dirty="0" smtClean="0"/>
              <a:t>Breast cancer</a:t>
            </a:r>
            <a:r>
              <a:rPr lang="en-US" dirty="0" smtClean="0"/>
              <a:t>: late age at 1</a:t>
            </a:r>
            <a:r>
              <a:rPr lang="en-US" baseline="30000" dirty="0" smtClean="0"/>
              <a:t>st</a:t>
            </a:r>
            <a:r>
              <a:rPr lang="en-US" dirty="0" smtClean="0"/>
              <a:t> pregnancy, single child, late menopause, high fat diet.</a:t>
            </a:r>
          </a:p>
          <a:p>
            <a:endParaRPr lang="en-US" dirty="0" smtClean="0"/>
          </a:p>
          <a:p>
            <a:r>
              <a:rPr lang="en-US" b="1" dirty="0" smtClean="0"/>
              <a:t>Cancer cervix</a:t>
            </a:r>
            <a:r>
              <a:rPr lang="en-US" dirty="0" smtClean="0"/>
              <a:t>: early marriage, multiple sexual partner, multiple pregnancy ,poor sexual hygiene.</a:t>
            </a:r>
          </a:p>
          <a:p>
            <a:r>
              <a:rPr lang="en-US" b="1" dirty="0" smtClean="0"/>
              <a:t>Education and socio-economic status. </a:t>
            </a:r>
          </a:p>
          <a:p>
            <a:r>
              <a:rPr lang="en-US" b="1" dirty="0" smtClean="0"/>
              <a:t>Physical inactivity and life style </a:t>
            </a:r>
            <a:endParaRPr lang="en-IN"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Autofit/>
          </a:bodyPr>
          <a:lstStyle/>
          <a:p>
            <a:r>
              <a:rPr lang="en-US" sz="3200" dirty="0" smtClean="0"/>
              <a:t>Life style factors and risk of developing cancer</a:t>
            </a:r>
            <a:endParaRPr lang="en-IN" sz="3200" dirty="0"/>
          </a:p>
        </p:txBody>
      </p:sp>
      <p:sp>
        <p:nvSpPr>
          <p:cNvPr id="3" name="Content Placeholder 2"/>
          <p:cNvSpPr>
            <a:spLocks noGrp="1"/>
          </p:cNvSpPr>
          <p:nvPr>
            <p:ph idx="1"/>
          </p:nvPr>
        </p:nvSpPr>
        <p:spPr/>
        <p:txBody>
          <a:bodyPr/>
          <a:lstStyle/>
          <a:p>
            <a:endParaRPr lang="en-IN"/>
          </a:p>
        </p:txBody>
      </p:sp>
      <p:pic>
        <p:nvPicPr>
          <p:cNvPr id="16385" name="Picture 1"/>
          <p:cNvPicPr>
            <a:picLocks noChangeAspect="1" noChangeArrowheads="1"/>
          </p:cNvPicPr>
          <p:nvPr/>
        </p:nvPicPr>
        <p:blipFill>
          <a:blip r:embed="rId2" cstate="print"/>
          <a:srcRect/>
          <a:stretch>
            <a:fillRect/>
          </a:stretch>
        </p:blipFill>
        <p:spPr bwMode="auto">
          <a:xfrm>
            <a:off x="533400" y="1676400"/>
            <a:ext cx="8153400" cy="4648200"/>
          </a:xfrm>
          <a:prstGeom prst="rect">
            <a:avLst/>
          </a:prstGeom>
          <a:noFill/>
          <a:ln w="9525">
            <a:noFill/>
            <a:miter lim="800000"/>
            <a:headEnd/>
            <a:tailEnd/>
          </a:ln>
        </p:spPr>
      </p:pic>
      <p:sp>
        <p:nvSpPr>
          <p:cNvPr id="5" name="Text Box 4"/>
          <p:cNvSpPr txBox="1">
            <a:spLocks noChangeArrowheads="1"/>
          </p:cNvSpPr>
          <p:nvPr/>
        </p:nvSpPr>
        <p:spPr bwMode="auto">
          <a:xfrm>
            <a:off x="1066800" y="6396335"/>
            <a:ext cx="7696200" cy="276999"/>
          </a:xfrm>
          <a:prstGeom prst="rect">
            <a:avLst/>
          </a:prstGeom>
          <a:noFill/>
          <a:ln w="9525">
            <a:noFill/>
            <a:miter lim="800000"/>
            <a:headEnd/>
            <a:tailEnd/>
          </a:ln>
        </p:spPr>
        <p:txBody>
          <a:bodyPr wrap="square">
            <a:spAutoFit/>
          </a:bodyPr>
          <a:lstStyle/>
          <a:p>
            <a:pPr eaLnBrk="0" hangingPunct="0">
              <a:spcBef>
                <a:spcPct val="50000"/>
              </a:spcBef>
            </a:pPr>
            <a:r>
              <a:rPr lang="en-US" sz="1200" b="1" dirty="0" smtClean="0"/>
              <a:t>Source: WHO TRS 916.  Diet,  nutrition and prevention of chronic diseases. </a:t>
            </a:r>
            <a:endParaRPr lang="en-US" sz="12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ChangeArrowheads="1"/>
          </p:cNvSpPr>
          <p:nvPr/>
        </p:nvSpPr>
        <p:spPr bwMode="auto">
          <a:xfrm>
            <a:off x="685800" y="1981200"/>
            <a:ext cx="7772400" cy="1206500"/>
          </a:xfrm>
          <a:prstGeom prst="rect">
            <a:avLst/>
          </a:prstGeom>
          <a:noFill/>
          <a:ln w="12700" cap="sq">
            <a:noFill/>
            <a:miter lim="800000"/>
            <a:headEnd type="none" w="sm" len="sm"/>
            <a:tailEnd type="none" w="sm" len="sm"/>
          </a:ln>
          <a:effectLst/>
        </p:spPr>
        <p:txBody>
          <a:bodyPr anchor="ctr"/>
          <a:lstStyle/>
          <a:p>
            <a:pPr algn="ctr" eaLnBrk="1" hangingPunct="1">
              <a:defRPr/>
            </a:pPr>
            <a:endParaRPr lang="en-US" sz="4400">
              <a:solidFill>
                <a:schemeClr val="tx2"/>
              </a:solidFill>
              <a:effectLst>
                <a:outerShdw blurRad="38100" dist="38100" dir="2700000" algn="tl">
                  <a:srgbClr val="000000"/>
                </a:outerShdw>
              </a:effectLst>
              <a:latin typeface="Arial" charset="0"/>
            </a:endParaRPr>
          </a:p>
        </p:txBody>
      </p:sp>
      <p:sp>
        <p:nvSpPr>
          <p:cNvPr id="22531" name="Rectangle 3"/>
          <p:cNvSpPr>
            <a:spLocks noGrp="1" noChangeArrowheads="1"/>
          </p:cNvSpPr>
          <p:nvPr>
            <p:ph type="body" idx="1"/>
          </p:nvPr>
        </p:nvSpPr>
        <p:spPr bwMode="auto">
          <a:xfrm>
            <a:off x="533400" y="1066800"/>
            <a:ext cx="8305800" cy="5486400"/>
          </a:xfrm>
          <a:noFill/>
          <a:ln w="12700" cap="sq">
            <a:miter lim="800000"/>
            <a:headEnd type="none" w="sm" len="sm"/>
            <a:tailEnd type="none" w="sm" len="sm"/>
          </a:ln>
        </p:spPr>
        <p:txBody>
          <a:bodyPr vert="horz" wrap="square" lIns="91440" tIns="45720" rIns="91440" bIns="45720" numCol="1" anchor="t" anchorCtr="0" compatLnSpc="1">
            <a:prstTxWarp prst="textNoShape">
              <a:avLst/>
            </a:prstTxWarp>
            <a:normAutofit/>
          </a:bodyPr>
          <a:lstStyle/>
          <a:p>
            <a:pPr>
              <a:lnSpc>
                <a:spcPct val="90000"/>
              </a:lnSpc>
            </a:pPr>
            <a:r>
              <a:rPr lang="en-US" sz="2800" dirty="0" smtClean="0"/>
              <a:t>Disease should be an important public health problem</a:t>
            </a:r>
          </a:p>
          <a:p>
            <a:pPr>
              <a:lnSpc>
                <a:spcPct val="90000"/>
              </a:lnSpc>
            </a:pPr>
            <a:r>
              <a:rPr lang="en-US" sz="2800" dirty="0" smtClean="0"/>
              <a:t>Must have a latent asymptomatic stage</a:t>
            </a:r>
          </a:p>
          <a:p>
            <a:pPr>
              <a:lnSpc>
                <a:spcPct val="90000"/>
              </a:lnSpc>
            </a:pPr>
            <a:r>
              <a:rPr lang="en-US" sz="2800" dirty="0" smtClean="0"/>
              <a:t>Adequate treatment should be available</a:t>
            </a:r>
          </a:p>
          <a:p>
            <a:pPr>
              <a:lnSpc>
                <a:spcPct val="90000"/>
              </a:lnSpc>
            </a:pPr>
            <a:r>
              <a:rPr lang="en-US" sz="2800" dirty="0" smtClean="0"/>
              <a:t>The test should be safe and relatively in-expansive</a:t>
            </a:r>
          </a:p>
          <a:p>
            <a:pPr>
              <a:lnSpc>
                <a:spcPct val="90000"/>
              </a:lnSpc>
            </a:pPr>
            <a:r>
              <a:rPr lang="en-US" sz="2800" dirty="0" smtClean="0"/>
              <a:t>Capable of rapid application</a:t>
            </a:r>
          </a:p>
          <a:p>
            <a:pPr>
              <a:lnSpc>
                <a:spcPct val="90000"/>
              </a:lnSpc>
            </a:pPr>
            <a:r>
              <a:rPr lang="en-US" sz="2800" dirty="0" smtClean="0"/>
              <a:t>Should be accurate and reproducible</a:t>
            </a:r>
          </a:p>
          <a:p>
            <a:pPr>
              <a:lnSpc>
                <a:spcPct val="90000"/>
              </a:lnSpc>
            </a:pPr>
            <a:r>
              <a:rPr lang="en-US" sz="2800" dirty="0" smtClean="0"/>
              <a:t>Test should be acceptable to people </a:t>
            </a:r>
          </a:p>
          <a:p>
            <a:pPr>
              <a:lnSpc>
                <a:spcPct val="90000"/>
              </a:lnSpc>
            </a:pPr>
            <a:r>
              <a:rPr lang="en-US" sz="2800" dirty="0" smtClean="0"/>
              <a:t>The test should be reasonably inexpensive</a:t>
            </a:r>
          </a:p>
          <a:p>
            <a:pPr>
              <a:lnSpc>
                <a:spcPct val="90000"/>
              </a:lnSpc>
            </a:pPr>
            <a:r>
              <a:rPr lang="en-US" sz="2800" dirty="0" smtClean="0"/>
              <a:t>Adequate follow up of the positives should be ensured</a:t>
            </a:r>
          </a:p>
          <a:p>
            <a:pPr>
              <a:lnSpc>
                <a:spcPct val="90000"/>
              </a:lnSpc>
              <a:buFontTx/>
              <a:buNone/>
            </a:pPr>
            <a:r>
              <a:rPr lang="en-US" sz="2800" dirty="0" smtClean="0">
                <a:solidFill>
                  <a:srgbClr val="FF0066"/>
                </a:solidFill>
              </a:rPr>
              <a:t>Undesired harm due to screening should be avoided</a:t>
            </a:r>
          </a:p>
        </p:txBody>
      </p:sp>
      <p:graphicFrame>
        <p:nvGraphicFramePr>
          <p:cNvPr id="5" name="Diagram 4"/>
          <p:cNvGraphicFramePr/>
          <p:nvPr/>
        </p:nvGraphicFramePr>
        <p:xfrm>
          <a:off x="2181225" y="266700"/>
          <a:ext cx="4502150" cy="641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143000"/>
            <a:ext cx="7848600" cy="932688"/>
          </a:xfrm>
        </p:spPr>
        <p:txBody>
          <a:bodyPr>
            <a:normAutofit fontScale="90000"/>
          </a:bodyPr>
          <a:lstStyle/>
          <a:p>
            <a:r>
              <a:rPr lang="en-IN" b="1" dirty="0" smtClean="0"/>
              <a:t>Early warning signals </a:t>
            </a:r>
            <a:r>
              <a:rPr lang="en-IN" dirty="0" smtClean="0"/>
              <a:t/>
            </a:r>
            <a:br>
              <a:rPr lang="en-IN" dirty="0" smtClean="0"/>
            </a:br>
            <a:endParaRPr lang="en-IN" dirty="0"/>
          </a:p>
        </p:txBody>
      </p:sp>
      <p:sp>
        <p:nvSpPr>
          <p:cNvPr id="3" name="Content Placeholder 2"/>
          <p:cNvSpPr>
            <a:spLocks noGrp="1"/>
          </p:cNvSpPr>
          <p:nvPr>
            <p:ph idx="1"/>
          </p:nvPr>
        </p:nvSpPr>
        <p:spPr/>
        <p:txBody>
          <a:bodyPr>
            <a:normAutofit/>
          </a:bodyPr>
          <a:lstStyle/>
          <a:p>
            <a:r>
              <a:rPr lang="en-IN" dirty="0" smtClean="0"/>
              <a:t>If someone notice following symptoms she/he should contact to health centre immediately:</a:t>
            </a:r>
          </a:p>
          <a:p>
            <a:r>
              <a:rPr lang="en-IN" dirty="0" smtClean="0"/>
              <a:t>A sore that doesn’t heal</a:t>
            </a:r>
          </a:p>
          <a:p>
            <a:r>
              <a:rPr lang="en-IN" dirty="0" smtClean="0"/>
              <a:t>Recent changes in wart or mole</a:t>
            </a:r>
          </a:p>
          <a:p>
            <a:r>
              <a:rPr lang="en-US" sz="2400" dirty="0" smtClean="0"/>
              <a:t>Unusual bleeding/discharge/per vagina/rectum</a:t>
            </a:r>
            <a:endParaRPr lang="en-IN" dirty="0" smtClean="0"/>
          </a:p>
          <a:p>
            <a:r>
              <a:rPr lang="en-IN" dirty="0" smtClean="0"/>
              <a:t>Persistent cough or hoarseness of voice </a:t>
            </a:r>
          </a:p>
          <a:p>
            <a:r>
              <a:rPr lang="en-IN" dirty="0" smtClean="0"/>
              <a:t>Persistent change in bladder/bowel habits</a:t>
            </a:r>
          </a:p>
          <a:p>
            <a:r>
              <a:rPr lang="en-IN" dirty="0" smtClean="0"/>
              <a:t>Difficulty in swallowing </a:t>
            </a:r>
          </a:p>
          <a:p>
            <a:r>
              <a:rPr lang="en-IN" dirty="0" smtClean="0"/>
              <a:t>Painless lump or swallowing.</a:t>
            </a:r>
          </a:p>
          <a:p>
            <a:endParaRPr lang="en-IN"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2800" dirty="0" smtClean="0"/>
              <a:t>National programme for prevention and control of cancer, diabetes, cardiovascular diseases and stroke</a:t>
            </a:r>
            <a:br>
              <a:rPr lang="en-IN" sz="2800" dirty="0" smtClean="0"/>
            </a:br>
            <a:endParaRPr lang="en-IN" sz="2800" dirty="0"/>
          </a:p>
        </p:txBody>
      </p:sp>
      <p:sp>
        <p:nvSpPr>
          <p:cNvPr id="3" name="Content Placeholder 2"/>
          <p:cNvSpPr>
            <a:spLocks noGrp="1"/>
          </p:cNvSpPr>
          <p:nvPr>
            <p:ph idx="1"/>
          </p:nvPr>
        </p:nvSpPr>
        <p:spPr>
          <a:noFill/>
        </p:spPr>
        <p:txBody>
          <a:bodyPr>
            <a:normAutofit fontScale="85000" lnSpcReduction="20000"/>
          </a:bodyPr>
          <a:lstStyle/>
          <a:p>
            <a:r>
              <a:rPr lang="en-US" sz="2800" dirty="0" smtClean="0"/>
              <a:t> </a:t>
            </a:r>
            <a:r>
              <a:rPr lang="en-US" sz="2800" b="1" dirty="0" smtClean="0">
                <a:solidFill>
                  <a:schemeClr val="accent1"/>
                </a:solidFill>
              </a:rPr>
              <a:t>Pilot </a:t>
            </a:r>
            <a:r>
              <a:rPr lang="en-US" sz="2800" b="1" dirty="0" err="1" smtClean="0">
                <a:solidFill>
                  <a:schemeClr val="accent1"/>
                </a:solidFill>
              </a:rPr>
              <a:t>programme</a:t>
            </a:r>
            <a:r>
              <a:rPr lang="en-US" sz="2800" b="1" dirty="0" smtClean="0">
                <a:solidFill>
                  <a:schemeClr val="accent1"/>
                </a:solidFill>
              </a:rPr>
              <a:t> was launched on 4</a:t>
            </a:r>
            <a:r>
              <a:rPr lang="en-US" sz="2800" b="1" baseline="30000" dirty="0" smtClean="0">
                <a:solidFill>
                  <a:schemeClr val="accent1"/>
                </a:solidFill>
              </a:rPr>
              <a:t>th</a:t>
            </a:r>
            <a:r>
              <a:rPr lang="en-US" sz="2800" b="1" dirty="0" smtClean="0">
                <a:solidFill>
                  <a:schemeClr val="accent1"/>
                </a:solidFill>
              </a:rPr>
              <a:t> January 2008  in 7 states covering one district each </a:t>
            </a:r>
            <a:endParaRPr lang="en-IN" b="1" dirty="0" smtClean="0"/>
          </a:p>
          <a:p>
            <a:r>
              <a:rPr lang="en-IN" b="1" dirty="0" smtClean="0"/>
              <a:t>Objectives </a:t>
            </a:r>
            <a:endParaRPr lang="en-IN" dirty="0" smtClean="0"/>
          </a:p>
          <a:p>
            <a:pPr lvl="0"/>
            <a:r>
              <a:rPr lang="en-IN" dirty="0" smtClean="0">
                <a:solidFill>
                  <a:srgbClr val="FF0000"/>
                </a:solidFill>
              </a:rPr>
              <a:t>Prevent and control </a:t>
            </a:r>
            <a:r>
              <a:rPr lang="en-IN" dirty="0" smtClean="0"/>
              <a:t>common NCDs through behaviour and life style changes.</a:t>
            </a:r>
          </a:p>
          <a:p>
            <a:pPr lvl="0"/>
            <a:r>
              <a:rPr lang="en-IN" dirty="0" smtClean="0"/>
              <a:t>Provide </a:t>
            </a:r>
            <a:r>
              <a:rPr lang="en-IN" dirty="0" smtClean="0">
                <a:solidFill>
                  <a:srgbClr val="FF0000"/>
                </a:solidFill>
              </a:rPr>
              <a:t>early diagnosis and management </a:t>
            </a:r>
            <a:r>
              <a:rPr lang="en-IN" dirty="0" smtClean="0"/>
              <a:t>of common NCDs</a:t>
            </a:r>
          </a:p>
          <a:p>
            <a:pPr lvl="0"/>
            <a:r>
              <a:rPr lang="en-IN" dirty="0" smtClean="0">
                <a:solidFill>
                  <a:srgbClr val="FF0000"/>
                </a:solidFill>
              </a:rPr>
              <a:t>Built capacity </a:t>
            </a:r>
            <a:r>
              <a:rPr lang="en-IN" dirty="0" smtClean="0"/>
              <a:t>at various levels of health care for prevention, diagnosis and treatment of NCDs.</a:t>
            </a:r>
          </a:p>
          <a:p>
            <a:pPr lvl="0"/>
            <a:r>
              <a:rPr lang="en-IN" dirty="0" smtClean="0">
                <a:solidFill>
                  <a:srgbClr val="FF0000"/>
                </a:solidFill>
              </a:rPr>
              <a:t>Train human resource </a:t>
            </a:r>
            <a:r>
              <a:rPr lang="en-IN" dirty="0" smtClean="0"/>
              <a:t>within the public health setup </a:t>
            </a:r>
            <a:r>
              <a:rPr lang="en-IN" dirty="0" err="1" smtClean="0"/>
              <a:t>viz</a:t>
            </a:r>
            <a:r>
              <a:rPr lang="en-IN" dirty="0" smtClean="0"/>
              <a:t> doctors, paramedics and nursing staff to cope with the increasing burden of NCDs</a:t>
            </a:r>
          </a:p>
          <a:p>
            <a:pPr lvl="0"/>
            <a:r>
              <a:rPr lang="en-IN" dirty="0" smtClean="0"/>
              <a:t>Establish and develop capacity for </a:t>
            </a:r>
            <a:r>
              <a:rPr lang="en-IN" dirty="0" smtClean="0">
                <a:solidFill>
                  <a:srgbClr val="FF0000"/>
                </a:solidFill>
              </a:rPr>
              <a:t>palliative and rehabilitative care.</a:t>
            </a:r>
          </a:p>
          <a:p>
            <a:endParaRPr lang="en-IN"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Autofit/>
          </a:bodyPr>
          <a:lstStyle/>
          <a:p>
            <a:r>
              <a:rPr lang="en-US" sz="2800" dirty="0" smtClean="0"/>
              <a:t>India Map showing the states to implement NPCDCS</a:t>
            </a:r>
            <a:endParaRPr lang="en-IN" sz="2800" dirty="0"/>
          </a:p>
        </p:txBody>
      </p:sp>
      <p:sp>
        <p:nvSpPr>
          <p:cNvPr id="3" name="Content Placeholder 2"/>
          <p:cNvSpPr>
            <a:spLocks noGrp="1"/>
          </p:cNvSpPr>
          <p:nvPr>
            <p:ph idx="1"/>
          </p:nvPr>
        </p:nvSpPr>
        <p:spPr/>
        <p:txBody>
          <a:bodyPr/>
          <a:lstStyle/>
          <a:p>
            <a:endParaRPr lang="en-IN"/>
          </a:p>
        </p:txBody>
      </p:sp>
      <p:pic>
        <p:nvPicPr>
          <p:cNvPr id="149506" name="Picture 2"/>
          <p:cNvPicPr>
            <a:picLocks noChangeAspect="1" noChangeArrowheads="1"/>
          </p:cNvPicPr>
          <p:nvPr/>
        </p:nvPicPr>
        <p:blipFill>
          <a:blip r:embed="rId2" cstate="print"/>
          <a:srcRect/>
          <a:stretch>
            <a:fillRect/>
          </a:stretch>
        </p:blipFill>
        <p:spPr bwMode="auto">
          <a:xfrm>
            <a:off x="533400" y="1447800"/>
            <a:ext cx="7086600" cy="4953000"/>
          </a:xfrm>
          <a:prstGeom prst="rect">
            <a:avLst/>
          </a:prstGeom>
          <a:noFill/>
          <a:ln w="9525">
            <a:noFill/>
            <a:miter lim="800000"/>
            <a:headEnd/>
            <a:tailEnd/>
          </a:ln>
        </p:spPr>
      </p:pic>
      <p:sp>
        <p:nvSpPr>
          <p:cNvPr id="5" name="Rectangle 4"/>
          <p:cNvSpPr/>
          <p:nvPr/>
        </p:nvSpPr>
        <p:spPr>
          <a:xfrm>
            <a:off x="457200" y="6457890"/>
            <a:ext cx="7848600" cy="246221"/>
          </a:xfrm>
          <a:prstGeom prst="rect">
            <a:avLst/>
          </a:prstGeom>
        </p:spPr>
        <p:txBody>
          <a:bodyPr wrap="square">
            <a:spAutoFit/>
          </a:bodyPr>
          <a:lstStyle/>
          <a:p>
            <a:pPr lvl="0"/>
            <a:r>
              <a:rPr lang="en-IN" sz="1000" dirty="0" smtClean="0"/>
              <a:t>Operational </a:t>
            </a:r>
            <a:r>
              <a:rPr lang="en-IN" sz="1000" dirty="0" smtClean="0"/>
              <a:t>guidelines. (</a:t>
            </a:r>
            <a:r>
              <a:rPr lang="en-IN" sz="1000" dirty="0" smtClean="0"/>
              <a:t>NPCDCS).Director General of Health services Ministry of health and family welfare Government of India.</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t>Strategies</a:t>
            </a:r>
            <a:r>
              <a:rPr lang="en-IN" dirty="0" smtClean="0"/>
              <a:t/>
            </a:r>
            <a:br>
              <a:rPr lang="en-IN" dirty="0" smtClean="0"/>
            </a:br>
            <a:endParaRPr lang="en-IN" dirty="0"/>
          </a:p>
        </p:txBody>
      </p:sp>
      <p:sp>
        <p:nvSpPr>
          <p:cNvPr id="3" name="Content Placeholder 2"/>
          <p:cNvSpPr>
            <a:spLocks noGrp="1"/>
          </p:cNvSpPr>
          <p:nvPr>
            <p:ph idx="1"/>
          </p:nvPr>
        </p:nvSpPr>
        <p:spPr/>
        <p:txBody>
          <a:bodyPr/>
          <a:lstStyle/>
          <a:p>
            <a:pPr lvl="0"/>
            <a:r>
              <a:rPr lang="en-IN" dirty="0" smtClean="0"/>
              <a:t>Prevention through behaviour change </a:t>
            </a:r>
          </a:p>
          <a:p>
            <a:pPr lvl="0"/>
            <a:r>
              <a:rPr lang="en-IN" dirty="0" smtClean="0"/>
              <a:t>Early diagnosis </a:t>
            </a:r>
          </a:p>
          <a:p>
            <a:pPr lvl="0"/>
            <a:r>
              <a:rPr lang="en-IN" dirty="0" smtClean="0"/>
              <a:t>Treatment</a:t>
            </a:r>
          </a:p>
          <a:p>
            <a:pPr lvl="0"/>
            <a:r>
              <a:rPr lang="en-IN" dirty="0" smtClean="0"/>
              <a:t>Capacity building of human resource</a:t>
            </a:r>
          </a:p>
          <a:p>
            <a:pPr lvl="0"/>
            <a:r>
              <a:rPr lang="en-IN" dirty="0" smtClean="0"/>
              <a:t>Surveillance, monitoring and evaluation</a:t>
            </a:r>
          </a:p>
          <a:p>
            <a:endParaRPr lang="en-I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Cancer</a:t>
            </a:r>
            <a:endParaRPr lang="en-IN" dirty="0"/>
          </a:p>
        </p:txBody>
      </p:sp>
      <p:sp>
        <p:nvSpPr>
          <p:cNvPr id="3" name="Content Placeholder 2"/>
          <p:cNvSpPr>
            <a:spLocks noGrp="1"/>
          </p:cNvSpPr>
          <p:nvPr>
            <p:ph idx="1"/>
          </p:nvPr>
        </p:nvSpPr>
        <p:spPr/>
        <p:txBody>
          <a:bodyPr/>
          <a:lstStyle/>
          <a:p>
            <a:r>
              <a:rPr lang="en-IN" dirty="0" smtClean="0"/>
              <a:t>Cancer refers to a class of diseases in which a cell or group of cells divide and replicate uncontrollably, intrude into adjacent cells and tissues( invasion) and ultimately spread to other parts of the body than the location at which they rose ( metastasis) ( national cancer Institute)</a:t>
            </a:r>
            <a:endParaRPr lang="en-IN"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a:r>
              <a:rPr lang="en-IN" sz="3200" dirty="0" smtClean="0"/>
              <a:t>1. Prevention through behaviour change </a:t>
            </a:r>
            <a:br>
              <a:rPr lang="en-IN" sz="3200" dirty="0" smtClean="0"/>
            </a:br>
            <a:endParaRPr lang="en-IN" sz="3200" dirty="0"/>
          </a:p>
        </p:txBody>
      </p:sp>
      <p:sp>
        <p:nvSpPr>
          <p:cNvPr id="3" name="Content Placeholder 2"/>
          <p:cNvSpPr>
            <a:spLocks noGrp="1"/>
          </p:cNvSpPr>
          <p:nvPr>
            <p:ph idx="1"/>
          </p:nvPr>
        </p:nvSpPr>
        <p:spPr/>
        <p:txBody>
          <a:bodyPr>
            <a:normAutofit lnSpcReduction="10000"/>
          </a:bodyPr>
          <a:lstStyle/>
          <a:p>
            <a:pPr algn="just"/>
            <a:r>
              <a:rPr lang="en-IN" dirty="0" smtClean="0"/>
              <a:t>Creating general awareness </a:t>
            </a:r>
          </a:p>
          <a:p>
            <a:pPr algn="just"/>
            <a:r>
              <a:rPr lang="en-IN" dirty="0" smtClean="0"/>
              <a:t>Promotion of healthy life style habits </a:t>
            </a:r>
          </a:p>
          <a:p>
            <a:pPr algn="just"/>
            <a:r>
              <a:rPr lang="en-IN" dirty="0" smtClean="0"/>
              <a:t>The various approaches such as mass media, community education and interpersonal communication </a:t>
            </a:r>
          </a:p>
          <a:p>
            <a:pPr lvl="1" algn="just"/>
            <a:r>
              <a:rPr lang="en-IN" dirty="0" smtClean="0"/>
              <a:t>Increase intake of healthy food</a:t>
            </a:r>
          </a:p>
          <a:p>
            <a:pPr lvl="1" algn="just"/>
            <a:r>
              <a:rPr lang="en-IN" dirty="0" smtClean="0"/>
              <a:t>Increased physical activity through sports, exercise etc.</a:t>
            </a:r>
          </a:p>
          <a:p>
            <a:pPr lvl="1" algn="just"/>
            <a:r>
              <a:rPr lang="en-IN" dirty="0" smtClean="0"/>
              <a:t>Avoidance of tobacco and alcohol</a:t>
            </a:r>
          </a:p>
          <a:p>
            <a:pPr lvl="1" algn="just"/>
            <a:r>
              <a:rPr lang="en-IN" dirty="0" smtClean="0"/>
              <a:t>Stress management </a:t>
            </a:r>
          </a:p>
          <a:p>
            <a:pPr lvl="1" algn="just"/>
            <a:r>
              <a:rPr lang="en-IN" dirty="0" smtClean="0"/>
              <a:t>Warning signs of cancer etc.</a:t>
            </a:r>
          </a:p>
          <a:p>
            <a:endParaRPr lang="en-IN"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a:r>
              <a:rPr lang="en-IN" sz="3600" dirty="0" smtClean="0"/>
              <a:t>2.A Early </a:t>
            </a:r>
            <a:r>
              <a:rPr lang="en-IN" sz="3600" dirty="0" smtClean="0"/>
              <a:t>diagnosis </a:t>
            </a:r>
            <a:br>
              <a:rPr lang="en-IN" sz="3600" dirty="0" smtClean="0"/>
            </a:br>
            <a:endParaRPr lang="en-IN" sz="3600" dirty="0"/>
          </a:p>
        </p:txBody>
      </p:sp>
      <p:sp>
        <p:nvSpPr>
          <p:cNvPr id="3" name="Content Placeholder 2"/>
          <p:cNvSpPr>
            <a:spLocks noGrp="1"/>
          </p:cNvSpPr>
          <p:nvPr>
            <p:ph idx="1"/>
          </p:nvPr>
        </p:nvSpPr>
        <p:spPr/>
        <p:txBody>
          <a:bodyPr>
            <a:normAutofit fontScale="92500" lnSpcReduction="10000"/>
          </a:bodyPr>
          <a:lstStyle/>
          <a:p>
            <a:pPr algn="just"/>
            <a:r>
              <a:rPr lang="en-IN" dirty="0" smtClean="0"/>
              <a:t>Strategy for early diagnosis of chronic non communicable diseases will consist of </a:t>
            </a:r>
            <a:r>
              <a:rPr lang="en-IN" dirty="0" smtClean="0">
                <a:solidFill>
                  <a:srgbClr val="FF0000"/>
                </a:solidFill>
              </a:rPr>
              <a:t>opportunistic screening of person above the age of 30 yrs at the point of primary contact with any health care facility</a:t>
            </a:r>
            <a:r>
              <a:rPr lang="en-IN" dirty="0" smtClean="0"/>
              <a:t>, be it the village, CHC, district hospital, tertiary care hospital.</a:t>
            </a:r>
          </a:p>
          <a:p>
            <a:pPr algn="just"/>
            <a:r>
              <a:rPr lang="en-IN" dirty="0" smtClean="0"/>
              <a:t>Opportunistic screening will have in built component of mass awareness creation, self screening and trained health care providers.</a:t>
            </a:r>
          </a:p>
          <a:p>
            <a:pPr algn="just"/>
            <a:r>
              <a:rPr lang="en-IN" dirty="0" smtClean="0"/>
              <a:t>Involves simple clinical examination comprising of relevant questions and easily conducted </a:t>
            </a:r>
            <a:r>
              <a:rPr lang="en-IN" dirty="0" smtClean="0">
                <a:solidFill>
                  <a:srgbClr val="FF0000"/>
                </a:solidFill>
              </a:rPr>
              <a:t>physical examination </a:t>
            </a:r>
            <a:r>
              <a:rPr lang="en-IN" dirty="0" smtClean="0"/>
              <a:t>(such as h/o tobacco consumption and measurement of blood pressure etc.) </a:t>
            </a:r>
          </a:p>
          <a:p>
            <a:endParaRPr lang="en-IN"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noAutofit/>
          </a:bodyPr>
          <a:lstStyle/>
          <a:p>
            <a:pPr lvl="0"/>
            <a:r>
              <a:rPr lang="en-IN" sz="4000" dirty="0" smtClean="0"/>
              <a:t>2</a:t>
            </a:r>
            <a:r>
              <a:rPr lang="en-IN" sz="4000" dirty="0" smtClean="0"/>
              <a:t>.B Treatment</a:t>
            </a:r>
            <a:r>
              <a:rPr lang="en-IN" sz="4000" dirty="0" smtClean="0"/>
              <a:t/>
            </a:r>
            <a:br>
              <a:rPr lang="en-IN" sz="4000" dirty="0" smtClean="0"/>
            </a:br>
            <a:endParaRPr lang="en-IN" sz="4000" dirty="0"/>
          </a:p>
        </p:txBody>
      </p:sp>
      <p:sp>
        <p:nvSpPr>
          <p:cNvPr id="3" name="Content Placeholder 2"/>
          <p:cNvSpPr>
            <a:spLocks noGrp="1"/>
          </p:cNvSpPr>
          <p:nvPr>
            <p:ph idx="1"/>
          </p:nvPr>
        </p:nvSpPr>
        <p:spPr>
          <a:xfrm>
            <a:off x="381000" y="1143000"/>
            <a:ext cx="8305800" cy="5181600"/>
          </a:xfrm>
        </p:spPr>
        <p:txBody>
          <a:bodyPr/>
          <a:lstStyle/>
          <a:p>
            <a:r>
              <a:rPr lang="en-IN" dirty="0" smtClean="0"/>
              <a:t>Screening, diagnosis and management (including diet counselling, lifestyle management ) and home based care will be the key functions.</a:t>
            </a:r>
          </a:p>
          <a:p>
            <a:endParaRPr lang="en-US" dirty="0" smtClean="0"/>
          </a:p>
          <a:p>
            <a:endParaRPr lang="en-US" dirty="0" smtClean="0"/>
          </a:p>
          <a:p>
            <a:r>
              <a:rPr lang="en-US" dirty="0" smtClean="0"/>
              <a:t>One of the nurse-home visit for bedridden cases.</a:t>
            </a:r>
          </a:p>
          <a:p>
            <a:r>
              <a:rPr lang="en-US" dirty="0" smtClean="0"/>
              <a:t>Supervise work of health worker and attend monthly clinic held in villages on a random basis.</a:t>
            </a:r>
          </a:p>
          <a:p>
            <a:r>
              <a:rPr lang="en-US" dirty="0" smtClean="0"/>
              <a:t>Advice patient about care</a:t>
            </a:r>
          </a:p>
          <a:p>
            <a:r>
              <a:rPr lang="en-US" dirty="0" smtClean="0"/>
              <a:t>Refer if required. </a:t>
            </a:r>
          </a:p>
          <a:p>
            <a:pPr>
              <a:buNone/>
            </a:pPr>
            <a:endParaRPr lang="en-US" dirty="0" smtClean="0"/>
          </a:p>
        </p:txBody>
      </p:sp>
      <p:sp>
        <p:nvSpPr>
          <p:cNvPr id="4" name="Title 1"/>
          <p:cNvSpPr txBox="1">
            <a:spLocks/>
          </p:cNvSpPr>
          <p:nvPr/>
        </p:nvSpPr>
        <p:spPr>
          <a:xfrm>
            <a:off x="304800" y="2514600"/>
            <a:ext cx="8229600" cy="896112"/>
          </a:xfrm>
          <a:prstGeom prst="rect">
            <a:avLst/>
          </a:prstGeom>
        </p:spPr>
        <p:txBody>
          <a:bodyPr vert="horz" lIns="0" rIns="0" bIns="0" anchor="b">
            <a:normAutofit fontScale="675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IN" sz="5000" dirty="0" smtClean="0">
                <a:solidFill>
                  <a:schemeClr val="tx2"/>
                </a:solidFill>
                <a:latin typeface="+mj-lt"/>
                <a:ea typeface="+mj-ea"/>
                <a:cs typeface="+mj-cs"/>
              </a:rPr>
              <a:t>2.C Home based care</a:t>
            </a:r>
            <a:r>
              <a:rPr kumimoji="0" lang="en-IN" sz="5000" b="0" i="0" u="none" strike="noStrike" kern="1200" cap="none" spc="0" normalizeH="0" baseline="0" noProof="0" dirty="0" smtClean="0">
                <a:ln>
                  <a:noFill/>
                </a:ln>
                <a:solidFill>
                  <a:schemeClr val="tx2"/>
                </a:solidFill>
                <a:effectLst/>
                <a:uLnTx/>
                <a:uFillTx/>
                <a:latin typeface="+mj-lt"/>
                <a:ea typeface="+mj-ea"/>
                <a:cs typeface="+mj-cs"/>
              </a:rPr>
              <a:t/>
            </a:r>
            <a:br>
              <a:rPr kumimoji="0" lang="en-IN" sz="5000" b="0" i="0" u="none" strike="noStrike" kern="1200" cap="none" spc="0" normalizeH="0" baseline="0" noProof="0" dirty="0" smtClean="0">
                <a:ln>
                  <a:noFill/>
                </a:ln>
                <a:solidFill>
                  <a:schemeClr val="tx2"/>
                </a:solidFill>
                <a:effectLst/>
                <a:uLnTx/>
                <a:uFillTx/>
                <a:latin typeface="+mj-lt"/>
                <a:ea typeface="+mj-ea"/>
                <a:cs typeface="+mj-cs"/>
              </a:rPr>
            </a:br>
            <a:endParaRPr kumimoji="0" lang="en-IN"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5" name="Title 1"/>
          <p:cNvSpPr txBox="1">
            <a:spLocks/>
          </p:cNvSpPr>
          <p:nvPr/>
        </p:nvSpPr>
        <p:spPr>
          <a:xfrm>
            <a:off x="381000" y="5961888"/>
            <a:ext cx="8229600" cy="896112"/>
          </a:xfrm>
          <a:prstGeom prst="rect">
            <a:avLst/>
          </a:prstGeom>
        </p:spPr>
        <p:txBody>
          <a:bodyPr vert="horz" lIns="0" rIns="0" bIns="0" anchor="b">
            <a:normAutofit fontScale="675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IN" sz="5000" dirty="0" smtClean="0">
                <a:solidFill>
                  <a:schemeClr val="tx2"/>
                </a:solidFill>
                <a:latin typeface="+mj-lt"/>
                <a:ea typeface="+mj-ea"/>
                <a:cs typeface="+mj-cs"/>
              </a:rPr>
              <a:t>2.C Referral</a:t>
            </a:r>
            <a:r>
              <a:rPr kumimoji="0" lang="en-IN" sz="5000" b="0" i="0" u="none" strike="noStrike" kern="1200" cap="none" spc="0" normalizeH="0" baseline="0" noProof="0" dirty="0" smtClean="0">
                <a:ln>
                  <a:noFill/>
                </a:ln>
                <a:solidFill>
                  <a:schemeClr val="tx2"/>
                </a:solidFill>
                <a:effectLst/>
                <a:uLnTx/>
                <a:uFillTx/>
                <a:latin typeface="+mj-lt"/>
                <a:ea typeface="+mj-ea"/>
                <a:cs typeface="+mj-cs"/>
              </a:rPr>
              <a:t/>
            </a:r>
            <a:br>
              <a:rPr kumimoji="0" lang="en-IN" sz="5000" b="0" i="0" u="none" strike="noStrike" kern="1200" cap="none" spc="0" normalizeH="0" baseline="0" noProof="0" dirty="0" smtClean="0">
                <a:ln>
                  <a:noFill/>
                </a:ln>
                <a:solidFill>
                  <a:schemeClr val="tx2"/>
                </a:solidFill>
                <a:effectLst/>
                <a:uLnTx/>
                <a:uFillTx/>
                <a:latin typeface="+mj-lt"/>
                <a:ea typeface="+mj-ea"/>
                <a:cs typeface="+mj-cs"/>
              </a:rPr>
            </a:br>
            <a:endParaRPr kumimoji="0" lang="en-IN" sz="50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3.Palliative care</a:t>
            </a:r>
            <a:endParaRPr lang="en-IN" dirty="0"/>
          </a:p>
        </p:txBody>
      </p:sp>
      <p:sp>
        <p:nvSpPr>
          <p:cNvPr id="3" name="Content Placeholder 2"/>
          <p:cNvSpPr>
            <a:spLocks noGrp="1"/>
          </p:cNvSpPr>
          <p:nvPr>
            <p:ph idx="1"/>
          </p:nvPr>
        </p:nvSpPr>
        <p:spPr/>
        <p:txBody>
          <a:bodyPr/>
          <a:lstStyle/>
          <a:p>
            <a:r>
              <a:rPr lang="en-US" dirty="0" smtClean="0"/>
              <a:t>Affirms life and dying as a natural process</a:t>
            </a:r>
          </a:p>
          <a:p>
            <a:r>
              <a:rPr lang="en-US" dirty="0" smtClean="0"/>
              <a:t>Neither hastens nor postpones death</a:t>
            </a:r>
          </a:p>
          <a:p>
            <a:r>
              <a:rPr lang="en-US" dirty="0" smtClean="0"/>
              <a:t>Active total care of patients and families by multi-professional team.</a:t>
            </a:r>
            <a:endParaRPr lang="en-IN" dirty="0"/>
          </a:p>
        </p:txBody>
      </p:sp>
      <p:pic>
        <p:nvPicPr>
          <p:cNvPr id="4" name="Picture 4"/>
          <p:cNvPicPr>
            <a:picLocks noChangeAspect="1" noChangeArrowheads="1"/>
          </p:cNvPicPr>
          <p:nvPr/>
        </p:nvPicPr>
        <p:blipFill>
          <a:blip r:embed="rId2" cstate="print"/>
          <a:srcRect l="50601" t="49470"/>
          <a:stretch>
            <a:fillRect/>
          </a:stretch>
        </p:blipFill>
        <p:spPr bwMode="auto">
          <a:xfrm>
            <a:off x="762000" y="4038600"/>
            <a:ext cx="7391400" cy="244324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Autofit/>
          </a:bodyPr>
          <a:lstStyle/>
          <a:p>
            <a:r>
              <a:rPr lang="en-US" sz="2800" dirty="0" smtClean="0"/>
              <a:t>Services available under NPCDCS at different levels</a:t>
            </a:r>
            <a:endParaRPr lang="en-IN" sz="2800" dirty="0"/>
          </a:p>
        </p:txBody>
      </p:sp>
      <p:sp>
        <p:nvSpPr>
          <p:cNvPr id="3" name="Content Placeholder 2"/>
          <p:cNvSpPr>
            <a:spLocks noGrp="1"/>
          </p:cNvSpPr>
          <p:nvPr>
            <p:ph idx="1"/>
          </p:nvPr>
        </p:nvSpPr>
        <p:spPr/>
        <p:txBody>
          <a:bodyPr/>
          <a:lstStyle/>
          <a:p>
            <a:endParaRPr lang="en-IN" dirty="0"/>
          </a:p>
        </p:txBody>
      </p:sp>
      <p:pic>
        <p:nvPicPr>
          <p:cNvPr id="4" name="Picture 3"/>
          <p:cNvPicPr/>
          <p:nvPr/>
        </p:nvPicPr>
        <p:blipFill>
          <a:blip r:embed="rId2" cstate="print"/>
          <a:srcRect/>
          <a:stretch>
            <a:fillRect/>
          </a:stretch>
        </p:blipFill>
        <p:spPr bwMode="auto">
          <a:xfrm>
            <a:off x="304800" y="1524000"/>
            <a:ext cx="8153400"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362712"/>
          </a:xfrm>
        </p:spPr>
        <p:txBody>
          <a:bodyPr>
            <a:noAutofit/>
          </a:bodyPr>
          <a:lstStyle/>
          <a:p>
            <a:r>
              <a:rPr lang="en-IN" sz="2000" b="1" dirty="0" smtClean="0"/>
              <a:t>Packages of services to be made available at different levels under NPCDCS</a:t>
            </a:r>
            <a:endParaRPr lang="en-IN" sz="2000" dirty="0"/>
          </a:p>
        </p:txBody>
      </p:sp>
      <p:sp>
        <p:nvSpPr>
          <p:cNvPr id="3" name="Content Placeholder 2"/>
          <p:cNvSpPr>
            <a:spLocks noGrp="1"/>
          </p:cNvSpPr>
          <p:nvPr>
            <p:ph idx="1"/>
          </p:nvPr>
        </p:nvSpPr>
        <p:spPr/>
        <p:txBody>
          <a:bodyPr/>
          <a:lstStyle/>
          <a:p>
            <a:endParaRPr lang="en-IN"/>
          </a:p>
        </p:txBody>
      </p:sp>
      <p:pic>
        <p:nvPicPr>
          <p:cNvPr id="157698" name="Picture 2"/>
          <p:cNvPicPr>
            <a:picLocks noChangeAspect="1" noChangeArrowheads="1"/>
          </p:cNvPicPr>
          <p:nvPr/>
        </p:nvPicPr>
        <p:blipFill>
          <a:blip r:embed="rId2" cstate="print"/>
          <a:srcRect/>
          <a:stretch>
            <a:fillRect/>
          </a:stretch>
        </p:blipFill>
        <p:spPr bwMode="auto">
          <a:xfrm>
            <a:off x="228600" y="1143000"/>
            <a:ext cx="8686800" cy="5457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600" b="1" dirty="0" smtClean="0"/>
              <a:t>Management structure: </a:t>
            </a:r>
            <a:r>
              <a:rPr lang="en-IN" sz="3600" dirty="0" smtClean="0"/>
              <a:t/>
            </a:r>
            <a:br>
              <a:rPr lang="en-IN" sz="3600" dirty="0" smtClean="0"/>
            </a:br>
            <a:endParaRPr lang="en-IN" sz="3600" dirty="0"/>
          </a:p>
        </p:txBody>
      </p:sp>
      <p:sp>
        <p:nvSpPr>
          <p:cNvPr id="3" name="Content Placeholder 2"/>
          <p:cNvSpPr>
            <a:spLocks noGrp="1"/>
          </p:cNvSpPr>
          <p:nvPr>
            <p:ph idx="1"/>
          </p:nvPr>
        </p:nvSpPr>
        <p:spPr/>
        <p:txBody>
          <a:bodyPr/>
          <a:lstStyle/>
          <a:p>
            <a:pPr algn="just"/>
            <a:r>
              <a:rPr lang="en-IN" b="1" dirty="0" smtClean="0"/>
              <a:t>National NCD Cell</a:t>
            </a:r>
            <a:endParaRPr lang="en-IN" dirty="0" smtClean="0"/>
          </a:p>
          <a:p>
            <a:pPr algn="just"/>
            <a:r>
              <a:rPr lang="en-IN" dirty="0" smtClean="0"/>
              <a:t>NCD Cell will be responsible for overall planning, implementation, monitoring, and evaluation of different activities and achievement of physical and financial target planned under the programme.</a:t>
            </a:r>
            <a:endParaRPr lang="en-IN"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600" b="1" dirty="0" smtClean="0"/>
              <a:t>Organization structure of National NCD cell</a:t>
            </a:r>
            <a:r>
              <a:rPr lang="en-IN" sz="3600" dirty="0" smtClean="0"/>
              <a:t/>
            </a:r>
            <a:br>
              <a:rPr lang="en-IN" sz="3600" dirty="0" smtClean="0"/>
            </a:br>
            <a:endParaRPr lang="en-IN" sz="3600" dirty="0"/>
          </a:p>
        </p:txBody>
      </p:sp>
      <p:graphicFrame>
        <p:nvGraphicFramePr>
          <p:cNvPr id="4" name="Content Placeholder 3"/>
          <p:cNvGraphicFramePr>
            <a:graphicFrameLocks noGrp="1"/>
          </p:cNvGraphicFramePr>
          <p:nvPr>
            <p:ph idx="1"/>
          </p:nvPr>
        </p:nvGraphicFramePr>
        <p:xfrm>
          <a:off x="381000" y="1600200"/>
          <a:ext cx="7924800" cy="4267201"/>
        </p:xfrm>
        <a:graphic>
          <a:graphicData uri="http://schemas.openxmlformats.org/drawingml/2006/table">
            <a:tbl>
              <a:tblPr/>
              <a:tblGrid>
                <a:gridCol w="3962400"/>
                <a:gridCol w="3962400"/>
              </a:tblGrid>
              <a:tr h="639341">
                <a:tc>
                  <a:txBody>
                    <a:bodyPr/>
                    <a:lstStyle/>
                    <a:p>
                      <a:pPr algn="just">
                        <a:lnSpc>
                          <a:spcPct val="115000"/>
                        </a:lnSpc>
                        <a:spcAft>
                          <a:spcPts val="0"/>
                        </a:spcAft>
                      </a:pPr>
                      <a:r>
                        <a:rPr lang="en-IN" sz="2800" b="1" dirty="0">
                          <a:latin typeface="Calibri"/>
                          <a:ea typeface="Calibri"/>
                          <a:cs typeface="Times New Roman"/>
                        </a:rPr>
                        <a:t>Technical wing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2800" b="1" dirty="0">
                          <a:latin typeface="Calibri"/>
                          <a:ea typeface="Calibri"/>
                          <a:cs typeface="Times New Roman"/>
                        </a:rPr>
                        <a:t>Administrative wing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0496">
                <a:tc>
                  <a:txBody>
                    <a:bodyPr/>
                    <a:lstStyle/>
                    <a:p>
                      <a:pPr algn="just">
                        <a:lnSpc>
                          <a:spcPct val="115000"/>
                        </a:lnSpc>
                        <a:spcAft>
                          <a:spcPts val="0"/>
                        </a:spcAft>
                      </a:pPr>
                      <a:r>
                        <a:rPr lang="en-IN" sz="2800" dirty="0">
                          <a:latin typeface="Calibri"/>
                          <a:ea typeface="Calibri"/>
                          <a:cs typeface="Times New Roman"/>
                        </a:rPr>
                        <a:t>Deputy Director General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2800" dirty="0">
                          <a:latin typeface="Calibri"/>
                          <a:ea typeface="Calibri"/>
                          <a:cs typeface="Times New Roman"/>
                        </a:rPr>
                        <a:t>Additional secretary/Joint secretary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9341">
                <a:tc>
                  <a:txBody>
                    <a:bodyPr/>
                    <a:lstStyle/>
                    <a:p>
                      <a:pPr algn="just">
                        <a:lnSpc>
                          <a:spcPct val="115000"/>
                        </a:lnSpc>
                        <a:spcAft>
                          <a:spcPts val="0"/>
                        </a:spcAft>
                      </a:pPr>
                      <a:r>
                        <a:rPr lang="en-IN" sz="2800">
                          <a:latin typeface="Calibri"/>
                          <a:ea typeface="Calibri"/>
                          <a:cs typeface="Times New Roman"/>
                        </a:rPr>
                        <a:t>CMO( Cancer)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2800">
                          <a:latin typeface="Calibri"/>
                          <a:ea typeface="Calibri"/>
                          <a:cs typeface="Times New Roman"/>
                        </a:rPr>
                        <a:t>Director(NCD)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9341">
                <a:tc>
                  <a:txBody>
                    <a:bodyPr/>
                    <a:lstStyle/>
                    <a:p>
                      <a:pPr algn="just">
                        <a:lnSpc>
                          <a:spcPct val="115000"/>
                        </a:lnSpc>
                        <a:spcAft>
                          <a:spcPts val="0"/>
                        </a:spcAft>
                      </a:pPr>
                      <a:r>
                        <a:rPr lang="en-IN" sz="2800">
                          <a:latin typeface="Calibri"/>
                          <a:ea typeface="Calibri"/>
                          <a:cs typeface="Times New Roman"/>
                        </a:rPr>
                        <a:t>CMO(Dibetes andCVD)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2800">
                          <a:latin typeface="Calibri"/>
                          <a:ea typeface="Calibri"/>
                          <a:cs typeface="Times New Roman"/>
                        </a:rPr>
                        <a:t>Under secretary (NCD)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9341">
                <a:tc>
                  <a:txBody>
                    <a:bodyPr/>
                    <a:lstStyle/>
                    <a:p>
                      <a:pPr algn="just">
                        <a:lnSpc>
                          <a:spcPct val="115000"/>
                        </a:lnSpc>
                        <a:spcAft>
                          <a:spcPts val="0"/>
                        </a:spcAft>
                      </a:pPr>
                      <a:r>
                        <a:rPr lang="en-IN" sz="2800">
                          <a:latin typeface="Calibri"/>
                          <a:ea typeface="Calibri"/>
                          <a:cs typeface="Times New Roman"/>
                        </a:rPr>
                        <a:t>CMO (Geriatric care)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2800">
                          <a:latin typeface="Calibri"/>
                          <a:ea typeface="Calibri"/>
                          <a:cs typeface="Times New Roman"/>
                        </a:rPr>
                        <a:t>Under secretary(NCD)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9341">
                <a:tc>
                  <a:txBody>
                    <a:bodyPr/>
                    <a:lstStyle/>
                    <a:p>
                      <a:pPr algn="just">
                        <a:lnSpc>
                          <a:spcPct val="115000"/>
                        </a:lnSpc>
                        <a:spcAft>
                          <a:spcPts val="0"/>
                        </a:spcAft>
                      </a:pPr>
                      <a:r>
                        <a:rPr lang="en-IN" sz="2800">
                          <a:latin typeface="Calibri"/>
                          <a:ea typeface="Calibri"/>
                          <a:cs typeface="Times New Roman"/>
                        </a:rPr>
                        <a:t>Consultant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2800" dirty="0">
                          <a:latin typeface="Calibri"/>
                          <a:ea typeface="Calibri"/>
                          <a:cs typeface="Times New Roman"/>
                        </a:rPr>
                        <a:t>Section officer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IN" sz="2800" b="1" dirty="0" smtClean="0"/>
              <a:t>The national NCD cell is supported by following staff</a:t>
            </a:r>
            <a:r>
              <a:rPr lang="en-IN" sz="2800" dirty="0" smtClean="0"/>
              <a:t/>
            </a:r>
            <a:br>
              <a:rPr lang="en-IN" sz="2800" dirty="0" smtClean="0"/>
            </a:br>
            <a:endParaRPr lang="en-IN" sz="2800" dirty="0"/>
          </a:p>
        </p:txBody>
      </p:sp>
      <p:graphicFrame>
        <p:nvGraphicFramePr>
          <p:cNvPr id="4" name="Content Placeholder 3"/>
          <p:cNvGraphicFramePr>
            <a:graphicFrameLocks noGrp="1"/>
          </p:cNvGraphicFramePr>
          <p:nvPr>
            <p:ph idx="1"/>
          </p:nvPr>
        </p:nvGraphicFramePr>
        <p:xfrm>
          <a:off x="304800" y="1600201"/>
          <a:ext cx="8153400" cy="5025641"/>
        </p:xfrm>
        <a:graphic>
          <a:graphicData uri="http://schemas.openxmlformats.org/drawingml/2006/table">
            <a:tbl>
              <a:tblPr/>
              <a:tblGrid>
                <a:gridCol w="630425"/>
                <a:gridCol w="5343031"/>
                <a:gridCol w="2179944"/>
              </a:tblGrid>
              <a:tr h="580665">
                <a:tc>
                  <a:txBody>
                    <a:bodyPr/>
                    <a:lstStyle/>
                    <a:p>
                      <a:pPr algn="just">
                        <a:lnSpc>
                          <a:spcPct val="115000"/>
                        </a:lnSpc>
                        <a:spcAft>
                          <a:spcPts val="0"/>
                        </a:spcAft>
                      </a:pPr>
                      <a:r>
                        <a:rPr lang="en-IN" sz="1600" dirty="0" err="1">
                          <a:latin typeface="Calibri"/>
                          <a:ea typeface="Calibri"/>
                          <a:cs typeface="Times New Roman"/>
                        </a:rPr>
                        <a:t>Sr.No</a:t>
                      </a:r>
                      <a:r>
                        <a:rPr lang="en-IN" sz="1600" dirty="0">
                          <a:latin typeface="Calibri"/>
                          <a:ea typeface="Calibri"/>
                          <a:cs typeface="Times New Roman"/>
                        </a:rPr>
                        <a:t>.</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dirty="0">
                          <a:latin typeface="Calibri"/>
                          <a:ea typeface="Calibri"/>
                          <a:cs typeface="Times New Roman"/>
                        </a:rPr>
                        <a:t>Name of post</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No. of post</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423">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National programme officer(NCD)</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572">
                <a:tc>
                  <a:txBody>
                    <a:bodyPr/>
                    <a:lstStyle/>
                    <a:p>
                      <a:pPr algn="just">
                        <a:lnSpc>
                          <a:spcPct val="115000"/>
                        </a:lnSpc>
                        <a:spcAft>
                          <a:spcPts val="0"/>
                        </a:spcAft>
                      </a:pPr>
                      <a:r>
                        <a:rPr lang="en-IN" sz="1600">
                          <a:latin typeface="Calibri"/>
                          <a:ea typeface="Calibri"/>
                          <a:cs typeface="Times New Roman"/>
                        </a:rPr>
                        <a:t>2</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National programme officer(training and coordination)</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423">
                <a:tc>
                  <a:txBody>
                    <a:bodyPr/>
                    <a:lstStyle/>
                    <a:p>
                      <a:pPr algn="just">
                        <a:lnSpc>
                          <a:spcPct val="115000"/>
                        </a:lnSpc>
                        <a:spcAft>
                          <a:spcPts val="0"/>
                        </a:spcAft>
                      </a:pPr>
                      <a:r>
                        <a:rPr lang="en-IN" sz="1600">
                          <a:latin typeface="Calibri"/>
                          <a:ea typeface="Calibri"/>
                          <a:cs typeface="Times New Roman"/>
                        </a:rPr>
                        <a:t>3</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National program officer ( M &amp; E and surveillance) </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423">
                <a:tc>
                  <a:txBody>
                    <a:bodyPr/>
                    <a:lstStyle/>
                    <a:p>
                      <a:pPr algn="just">
                        <a:lnSpc>
                          <a:spcPct val="115000"/>
                        </a:lnSpc>
                        <a:spcAft>
                          <a:spcPts val="0"/>
                        </a:spcAft>
                      </a:pPr>
                      <a:r>
                        <a:rPr lang="en-IN" sz="1600">
                          <a:latin typeface="Calibri"/>
                          <a:ea typeface="Calibri"/>
                          <a:cs typeface="Times New Roman"/>
                        </a:rPr>
                        <a:t>4</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National epidemiologist</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423">
                <a:tc>
                  <a:txBody>
                    <a:bodyPr/>
                    <a:lstStyle/>
                    <a:p>
                      <a:pPr algn="just">
                        <a:lnSpc>
                          <a:spcPct val="115000"/>
                        </a:lnSpc>
                        <a:spcAft>
                          <a:spcPts val="0"/>
                        </a:spcAft>
                      </a:pPr>
                      <a:r>
                        <a:rPr lang="en-IN" sz="1600">
                          <a:latin typeface="Calibri"/>
                          <a:ea typeface="Calibri"/>
                          <a:cs typeface="Times New Roman"/>
                        </a:rPr>
                        <a:t>5</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Functional consultant </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423">
                <a:tc>
                  <a:txBody>
                    <a:bodyPr/>
                    <a:lstStyle/>
                    <a:p>
                      <a:pPr algn="just">
                        <a:lnSpc>
                          <a:spcPct val="115000"/>
                        </a:lnSpc>
                        <a:spcAft>
                          <a:spcPts val="0"/>
                        </a:spcAft>
                      </a:pPr>
                      <a:r>
                        <a:rPr lang="en-IN" sz="1600">
                          <a:latin typeface="Calibri"/>
                          <a:ea typeface="Calibri"/>
                          <a:cs typeface="Times New Roman"/>
                        </a:rPr>
                        <a:t>6</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Technical officer (health management)</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423">
                <a:tc>
                  <a:txBody>
                    <a:bodyPr/>
                    <a:lstStyle/>
                    <a:p>
                      <a:pPr algn="just">
                        <a:lnSpc>
                          <a:spcPct val="115000"/>
                        </a:lnSpc>
                        <a:spcAft>
                          <a:spcPts val="0"/>
                        </a:spcAft>
                      </a:pPr>
                      <a:r>
                        <a:rPr lang="en-IN" sz="1600">
                          <a:latin typeface="Calibri"/>
                          <a:ea typeface="Calibri"/>
                          <a:cs typeface="Times New Roman"/>
                        </a:rPr>
                        <a:t>7</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Technical officer( Nutrition)</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423">
                <a:tc>
                  <a:txBody>
                    <a:bodyPr/>
                    <a:lstStyle/>
                    <a:p>
                      <a:pPr algn="just">
                        <a:lnSpc>
                          <a:spcPct val="115000"/>
                        </a:lnSpc>
                        <a:spcAft>
                          <a:spcPts val="0"/>
                        </a:spcAft>
                      </a:pPr>
                      <a:r>
                        <a:rPr lang="en-IN" sz="1600">
                          <a:latin typeface="Calibri"/>
                          <a:ea typeface="Calibri"/>
                          <a:cs typeface="Times New Roman"/>
                        </a:rPr>
                        <a:t>8</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Technical officer (Physiotherapy)</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423">
                <a:tc>
                  <a:txBody>
                    <a:bodyPr/>
                    <a:lstStyle/>
                    <a:p>
                      <a:pPr algn="just">
                        <a:lnSpc>
                          <a:spcPct val="115000"/>
                        </a:lnSpc>
                        <a:spcAft>
                          <a:spcPts val="0"/>
                        </a:spcAft>
                      </a:pPr>
                      <a:r>
                        <a:rPr lang="en-IN" sz="1600">
                          <a:latin typeface="Calibri"/>
                          <a:ea typeface="Calibri"/>
                          <a:cs typeface="Times New Roman"/>
                        </a:rPr>
                        <a:t>9</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Technical officer (IEC)</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0332">
                <a:tc>
                  <a:txBody>
                    <a:bodyPr/>
                    <a:lstStyle/>
                    <a:p>
                      <a:pPr algn="just">
                        <a:lnSpc>
                          <a:spcPct val="115000"/>
                        </a:lnSpc>
                        <a:spcAft>
                          <a:spcPts val="0"/>
                        </a:spcAft>
                      </a:pPr>
                      <a:r>
                        <a:rPr lang="en-IN" sz="1600">
                          <a:latin typeface="Calibri"/>
                          <a:ea typeface="Calibri"/>
                          <a:cs typeface="Times New Roman"/>
                        </a:rPr>
                        <a:t>10</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Logistic co coordinator</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0332">
                <a:tc>
                  <a:txBody>
                    <a:bodyPr/>
                    <a:lstStyle/>
                    <a:p>
                      <a:pPr algn="just">
                        <a:lnSpc>
                          <a:spcPct val="115000"/>
                        </a:lnSpc>
                        <a:spcAft>
                          <a:spcPts val="0"/>
                        </a:spcAft>
                      </a:pPr>
                      <a:r>
                        <a:rPr lang="en-IN" sz="1600">
                          <a:latin typeface="Calibri"/>
                          <a:ea typeface="Calibri"/>
                          <a:cs typeface="Times New Roman"/>
                        </a:rPr>
                        <a:t>11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M &amp; E officer</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0332">
                <a:tc>
                  <a:txBody>
                    <a:bodyPr/>
                    <a:lstStyle/>
                    <a:p>
                      <a:pPr algn="just">
                        <a:lnSpc>
                          <a:spcPct val="115000"/>
                        </a:lnSpc>
                        <a:spcAft>
                          <a:spcPts val="0"/>
                        </a:spcAft>
                      </a:pPr>
                      <a:r>
                        <a:rPr lang="en-IN" sz="1600">
                          <a:latin typeface="Calibri"/>
                          <a:ea typeface="Calibri"/>
                          <a:cs typeface="Times New Roman"/>
                        </a:rPr>
                        <a:t>12</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dirty="0">
                          <a:latin typeface="Calibri"/>
                          <a:ea typeface="Calibri"/>
                          <a:cs typeface="Times New Roman"/>
                        </a:rPr>
                        <a:t>Data manager</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1</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0332">
                <a:tc>
                  <a:txBody>
                    <a:bodyPr/>
                    <a:lstStyle/>
                    <a:p>
                      <a:pPr algn="just">
                        <a:lnSpc>
                          <a:spcPct val="115000"/>
                        </a:lnSpc>
                        <a:spcAft>
                          <a:spcPts val="0"/>
                        </a:spcAft>
                      </a:pPr>
                      <a:r>
                        <a:rPr lang="en-IN" sz="1600">
                          <a:latin typeface="Calibri"/>
                          <a:ea typeface="Calibri"/>
                          <a:cs typeface="Times New Roman"/>
                        </a:rPr>
                        <a:t>13</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dirty="0">
                          <a:latin typeface="Calibri"/>
                          <a:ea typeface="Calibri"/>
                          <a:cs typeface="Times New Roman"/>
                        </a:rPr>
                        <a:t>Computer assistant </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2</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0332">
                <a:tc>
                  <a:txBody>
                    <a:bodyPr/>
                    <a:lstStyle/>
                    <a:p>
                      <a:pPr algn="just">
                        <a:lnSpc>
                          <a:spcPct val="115000"/>
                        </a:lnSpc>
                        <a:spcAft>
                          <a:spcPts val="0"/>
                        </a:spcAft>
                      </a:pPr>
                      <a:r>
                        <a:rPr lang="en-IN" sz="1600">
                          <a:latin typeface="Calibri"/>
                          <a:ea typeface="Calibri"/>
                          <a:cs typeface="Times New Roman"/>
                        </a:rPr>
                        <a:t>14</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Technical assistant</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2</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713">
                <a:tc>
                  <a:txBody>
                    <a:bodyPr/>
                    <a:lstStyle/>
                    <a:p>
                      <a:pPr algn="just">
                        <a:lnSpc>
                          <a:spcPct val="115000"/>
                        </a:lnSpc>
                        <a:spcAft>
                          <a:spcPts val="0"/>
                        </a:spcAft>
                      </a:pPr>
                      <a:endParaRPr lang="en-IN" sz="1600">
                        <a:latin typeface="Calibri"/>
                        <a:ea typeface="Calibri"/>
                        <a:cs typeface="Times New Roman"/>
                      </a:endParaRP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a:latin typeface="Calibri"/>
                          <a:ea typeface="Calibri"/>
                          <a:cs typeface="Times New Roman"/>
                        </a:rPr>
                        <a:t>Total</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600" dirty="0">
                          <a:latin typeface="Calibri"/>
                          <a:ea typeface="Calibri"/>
                          <a:cs typeface="Times New Roman"/>
                        </a:rPr>
                        <a:t>16</a:t>
                      </a:r>
                    </a:p>
                  </a:txBody>
                  <a:tcPr marL="65061" marR="65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200" dirty="0" smtClean="0"/>
              <a:t>Role and responsibilities of National NCD Cell is as under</a:t>
            </a:r>
            <a:endParaRPr lang="en-IN" sz="3200" dirty="0"/>
          </a:p>
        </p:txBody>
      </p:sp>
      <p:sp>
        <p:nvSpPr>
          <p:cNvPr id="3" name="Content Placeholder 2"/>
          <p:cNvSpPr>
            <a:spLocks noGrp="1"/>
          </p:cNvSpPr>
          <p:nvPr>
            <p:ph idx="1"/>
          </p:nvPr>
        </p:nvSpPr>
        <p:spPr/>
        <p:txBody>
          <a:bodyPr>
            <a:normAutofit fontScale="85000" lnSpcReduction="20000"/>
          </a:bodyPr>
          <a:lstStyle/>
          <a:p>
            <a:pPr lvl="0"/>
            <a:r>
              <a:rPr lang="en-IN" dirty="0" smtClean="0">
                <a:solidFill>
                  <a:srgbClr val="FF0000"/>
                </a:solidFill>
              </a:rPr>
              <a:t>Plan, Coordinate, and Monitor</a:t>
            </a:r>
            <a:r>
              <a:rPr lang="en-IN" dirty="0" smtClean="0"/>
              <a:t> all the activities at National and State level.</a:t>
            </a:r>
          </a:p>
          <a:p>
            <a:pPr lvl="0"/>
            <a:r>
              <a:rPr lang="en-IN" dirty="0" smtClean="0">
                <a:solidFill>
                  <a:srgbClr val="FF0000"/>
                </a:solidFill>
              </a:rPr>
              <a:t>Develop operational guideline</a:t>
            </a:r>
            <a:r>
              <a:rPr lang="en-IN" dirty="0" smtClean="0"/>
              <a:t>s, Standard Operating Procedures (SOP), Training modules, Quality benchmarks, Monitoring and reporting systems and tools.</a:t>
            </a:r>
          </a:p>
          <a:p>
            <a:pPr lvl="0"/>
            <a:r>
              <a:rPr lang="en-IN" dirty="0" smtClean="0">
                <a:solidFill>
                  <a:srgbClr val="FF0000"/>
                </a:solidFill>
              </a:rPr>
              <a:t>Monitoring and evaluation</a:t>
            </a:r>
            <a:r>
              <a:rPr lang="en-IN" dirty="0" smtClean="0"/>
              <a:t> of the programme through HMIS, Review meetings, Field observations, surveillance, operational research and evaluation studies.</a:t>
            </a:r>
          </a:p>
          <a:p>
            <a:pPr lvl="0"/>
            <a:r>
              <a:rPr lang="en-IN" dirty="0" smtClean="0">
                <a:solidFill>
                  <a:srgbClr val="FF0000"/>
                </a:solidFill>
              </a:rPr>
              <a:t>Prepare National Training Plan</a:t>
            </a:r>
            <a:r>
              <a:rPr lang="en-IN" dirty="0" smtClean="0"/>
              <a:t>: Curriculum, Training resource centres, training modules and organize national level training programmes</a:t>
            </a:r>
          </a:p>
          <a:p>
            <a:pPr lvl="0"/>
            <a:r>
              <a:rPr lang="en-IN" dirty="0" smtClean="0">
                <a:solidFill>
                  <a:srgbClr val="FF0000"/>
                </a:solidFill>
              </a:rPr>
              <a:t>Procurement of equipment </a:t>
            </a:r>
            <a:r>
              <a:rPr lang="en-IN" dirty="0" smtClean="0"/>
              <a:t>and supplies for items to be provided as commodity assistance;</a:t>
            </a:r>
          </a:p>
          <a:p>
            <a:r>
              <a:rPr lang="en-IN" dirty="0" smtClean="0">
                <a:solidFill>
                  <a:srgbClr val="FF0000"/>
                </a:solidFill>
              </a:rPr>
              <a:t>Release of funds</a:t>
            </a:r>
            <a:r>
              <a:rPr lang="en-IN" dirty="0" smtClean="0"/>
              <a:t> and monitoring of expenditure</a:t>
            </a:r>
            <a:endParaRPr lang="en-IN"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a:t>
            </a:r>
            <a:endParaRPr lang="en-IN" dirty="0"/>
          </a:p>
        </p:txBody>
      </p:sp>
      <p:sp>
        <p:nvSpPr>
          <p:cNvPr id="3" name="Content Placeholder 2"/>
          <p:cNvSpPr>
            <a:spLocks noGrp="1"/>
          </p:cNvSpPr>
          <p:nvPr>
            <p:ph idx="1"/>
          </p:nvPr>
        </p:nvSpPr>
        <p:spPr>
          <a:xfrm>
            <a:off x="457200" y="1935480"/>
            <a:ext cx="8229600" cy="4770120"/>
          </a:xfrm>
        </p:spPr>
        <p:txBody>
          <a:bodyPr>
            <a:normAutofit fontScale="85000" lnSpcReduction="20000"/>
          </a:bodyPr>
          <a:lstStyle/>
          <a:p>
            <a:r>
              <a:rPr lang="en-US" dirty="0" smtClean="0"/>
              <a:t>India is experiencing a rapid health transition with rising burden of Non Communicable diseases (NCDs).</a:t>
            </a:r>
          </a:p>
          <a:p>
            <a:r>
              <a:rPr lang="en-US" dirty="0" smtClean="0"/>
              <a:t>Overall NCDs are emerging as the leading cause of death and disability in India accounting for over 42% of all deaths (Registrar General of India).</a:t>
            </a:r>
          </a:p>
          <a:p>
            <a:r>
              <a:rPr lang="en-US" dirty="0" smtClean="0"/>
              <a:t>According to national commission on macroeconomics and Health (NCMH) report (2005), the crude incidence rate for Cervix cancer, beast cancer and oral cancer is 21.3, 17.1 and 11.8 (among both men and women) per 100,000 population respectively.</a:t>
            </a:r>
          </a:p>
          <a:p>
            <a:r>
              <a:rPr lang="en-US" dirty="0" smtClean="0"/>
              <a:t>Cancer registry data reveals that 48% of cancer in males and 20% in females are tobacco related and are totally avoidable.</a:t>
            </a:r>
          </a:p>
          <a:p>
            <a:endParaRPr lang="en-US" dirty="0" smtClean="0"/>
          </a:p>
          <a:p>
            <a:r>
              <a:rPr lang="en-IN" dirty="0" smtClean="0"/>
              <a:t>75-80% patients are in advanced stage of disease at the time of first attendance</a:t>
            </a:r>
          </a:p>
          <a:p>
            <a:endParaRPr lang="en-IN"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NCD cell</a:t>
            </a:r>
            <a:endParaRPr lang="en-IN" dirty="0"/>
          </a:p>
        </p:txBody>
      </p:sp>
      <p:sp>
        <p:nvSpPr>
          <p:cNvPr id="3" name="Content Placeholder 2"/>
          <p:cNvSpPr>
            <a:spLocks noGrp="1"/>
          </p:cNvSpPr>
          <p:nvPr>
            <p:ph idx="1"/>
          </p:nvPr>
        </p:nvSpPr>
        <p:spPr/>
        <p:txBody>
          <a:bodyPr/>
          <a:lstStyle/>
          <a:p>
            <a:pPr algn="just"/>
            <a:r>
              <a:rPr lang="en-IN" dirty="0" smtClean="0"/>
              <a:t>The Cell shall function under the guidance of State programme Officer (SPO NCD) and will be supported by the identified officers/officials from the Directorate /Director General of Health Services. SPO (NCD) will be a State level health official identified by the State government.</a:t>
            </a:r>
          </a:p>
          <a:p>
            <a:pPr algn="just"/>
            <a:r>
              <a:rPr lang="en-IN" dirty="0" smtClean="0"/>
              <a:t> 1. State Programme Officer</a:t>
            </a:r>
          </a:p>
          <a:p>
            <a:pPr algn="just"/>
            <a:r>
              <a:rPr lang="en-IN" dirty="0" smtClean="0"/>
              <a:t>2. Programme Assistant</a:t>
            </a:r>
          </a:p>
          <a:p>
            <a:pPr algn="just"/>
            <a:r>
              <a:rPr lang="en-IN" dirty="0" smtClean="0"/>
              <a:t>3. Finance cum Logistics Officer</a:t>
            </a:r>
          </a:p>
          <a:p>
            <a:pPr algn="just"/>
            <a:r>
              <a:rPr lang="en-IN" dirty="0" smtClean="0"/>
              <a:t>4. Data Entry Operators (2)</a:t>
            </a:r>
          </a:p>
          <a:p>
            <a:pPr algn="just"/>
            <a:endParaRPr lang="en-IN" dirty="0" smtClean="0"/>
          </a:p>
          <a:p>
            <a:pPr algn="just"/>
            <a:endParaRPr lang="en-IN"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t>A. Health promotion</a:t>
            </a:r>
            <a:r>
              <a:rPr lang="en-IN" dirty="0" smtClean="0"/>
              <a:t>:</a:t>
            </a:r>
            <a:br>
              <a:rPr lang="en-IN" dirty="0" smtClean="0"/>
            </a:br>
            <a:endParaRPr lang="en-IN" dirty="0"/>
          </a:p>
        </p:txBody>
      </p:sp>
      <p:sp>
        <p:nvSpPr>
          <p:cNvPr id="3" name="Content Placeholder 2"/>
          <p:cNvSpPr>
            <a:spLocks noGrp="1"/>
          </p:cNvSpPr>
          <p:nvPr>
            <p:ph idx="1"/>
          </p:nvPr>
        </p:nvSpPr>
        <p:spPr/>
        <p:txBody>
          <a:bodyPr>
            <a:normAutofit fontScale="92500"/>
          </a:bodyPr>
          <a:lstStyle/>
          <a:p>
            <a:r>
              <a:rPr lang="en-IN" dirty="0" smtClean="0"/>
              <a:t>Behaviour and life style changes  </a:t>
            </a:r>
          </a:p>
          <a:p>
            <a:pPr lvl="1"/>
            <a:r>
              <a:rPr lang="en-IN" dirty="0" smtClean="0"/>
              <a:t>Sub centre level</a:t>
            </a:r>
          </a:p>
          <a:p>
            <a:pPr lvl="1"/>
            <a:r>
              <a:rPr lang="en-IN" dirty="0" smtClean="0"/>
              <a:t> Carried out by the front line health workers- ANM and (or) Male Health Worker.</a:t>
            </a:r>
          </a:p>
          <a:p>
            <a:pPr lvl="1"/>
            <a:r>
              <a:rPr lang="en-IN" dirty="0" smtClean="0"/>
              <a:t>Camp, interpersonal communication (IPC), posters, banners </a:t>
            </a:r>
          </a:p>
          <a:p>
            <a:pPr lvl="1"/>
            <a:r>
              <a:rPr lang="en-IN" dirty="0" smtClean="0"/>
              <a:t>Educate people at community/school/workplace settings.</a:t>
            </a:r>
          </a:p>
          <a:p>
            <a:pPr>
              <a:buNone/>
            </a:pPr>
            <a:r>
              <a:rPr lang="en-IN" sz="2200" dirty="0" smtClean="0"/>
              <a:t>	Increased intake of healthy foods</a:t>
            </a:r>
          </a:p>
          <a:p>
            <a:pPr>
              <a:buNone/>
            </a:pPr>
            <a:r>
              <a:rPr lang="en-IN" sz="2200" dirty="0" smtClean="0"/>
              <a:t>	Increased physical activity through sports, exercise, etc.;</a:t>
            </a:r>
          </a:p>
          <a:p>
            <a:pPr>
              <a:buNone/>
            </a:pPr>
            <a:r>
              <a:rPr lang="en-IN" sz="2200" dirty="0" smtClean="0"/>
              <a:t>	 Avoidance of tobacco and alcohol;</a:t>
            </a:r>
          </a:p>
          <a:p>
            <a:pPr>
              <a:buNone/>
            </a:pPr>
            <a:r>
              <a:rPr lang="en-IN" sz="2200" dirty="0" smtClean="0"/>
              <a:t>	Stress management</a:t>
            </a:r>
          </a:p>
          <a:p>
            <a:pPr>
              <a:buNone/>
            </a:pPr>
            <a:r>
              <a:rPr lang="en-IN" sz="2200" dirty="0" smtClean="0"/>
              <a:t>	Warning signs of cancer etc.</a:t>
            </a:r>
          </a:p>
          <a:p>
            <a:pPr lvl="1"/>
            <a:endParaRPr lang="en-IN"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4000" b="1" dirty="0" smtClean="0"/>
              <a:t>B Opportunistic Screening</a:t>
            </a:r>
            <a:r>
              <a:rPr lang="en-IN" sz="4000" dirty="0" smtClean="0"/>
              <a:t/>
            </a:r>
            <a:br>
              <a:rPr lang="en-IN" sz="4000" dirty="0" smtClean="0"/>
            </a:br>
            <a:endParaRPr lang="en-IN" sz="4000" dirty="0"/>
          </a:p>
        </p:txBody>
      </p:sp>
      <p:sp>
        <p:nvSpPr>
          <p:cNvPr id="3" name="Content Placeholder 2"/>
          <p:cNvSpPr>
            <a:spLocks noGrp="1"/>
          </p:cNvSpPr>
          <p:nvPr>
            <p:ph idx="1"/>
          </p:nvPr>
        </p:nvSpPr>
        <p:spPr>
          <a:xfrm>
            <a:off x="304800" y="1524000"/>
            <a:ext cx="8382000" cy="4800600"/>
          </a:xfrm>
        </p:spPr>
        <p:txBody>
          <a:bodyPr>
            <a:normAutofit fontScale="77500" lnSpcReduction="20000"/>
          </a:bodyPr>
          <a:lstStyle/>
          <a:p>
            <a:r>
              <a:rPr lang="en-IN" dirty="0" smtClean="0"/>
              <a:t>During the camps/ designated day ANM and (or) Male Health Worker also examine persons at and above the age of 30 years for alcohol and tobacco intake, physical activity, blood sugar and blood pressure. </a:t>
            </a:r>
          </a:p>
          <a:p>
            <a:r>
              <a:rPr lang="en-IN" dirty="0" smtClean="0"/>
              <a:t>During the examination, health worker shall also carry out the measurement of weight, height, and Body Mass Index (BMI) etc. </a:t>
            </a:r>
          </a:p>
          <a:p>
            <a:pPr>
              <a:buNone/>
            </a:pPr>
            <a:endParaRPr lang="en-IN" dirty="0" smtClean="0"/>
          </a:p>
          <a:p>
            <a:r>
              <a:rPr lang="en-IN" b="1" dirty="0" smtClean="0"/>
              <a:t>C. Referral</a:t>
            </a:r>
            <a:endParaRPr lang="en-IN" dirty="0" smtClean="0"/>
          </a:p>
          <a:p>
            <a:r>
              <a:rPr lang="en-IN" dirty="0" smtClean="0"/>
              <a:t>ANM and (or) Male Health Worker refer the suspected case of Diabetes and Hypertension to the CHC or higher Health Facility for further diagnosis and management</a:t>
            </a:r>
          </a:p>
          <a:p>
            <a:endParaRPr lang="en-IN" dirty="0" smtClean="0"/>
          </a:p>
          <a:p>
            <a:r>
              <a:rPr lang="en-IN" b="1" dirty="0" smtClean="0"/>
              <a:t>D. Data recording and reporting</a:t>
            </a:r>
            <a:endParaRPr lang="en-IN" dirty="0" smtClean="0"/>
          </a:p>
          <a:p>
            <a:r>
              <a:rPr lang="en-IN" dirty="0" smtClean="0"/>
              <a:t>ANM and (or) Male Health Worker at Sub Centre maintain in prescribed format to related CHC under the programme and submit the report monthly to CHC.</a:t>
            </a:r>
          </a:p>
          <a:p>
            <a:r>
              <a:rPr lang="en-IN" dirty="0" smtClean="0"/>
              <a:t> </a:t>
            </a:r>
          </a:p>
          <a:p>
            <a:endParaRPr lang="en-IN"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4000" b="1" dirty="0" smtClean="0"/>
              <a:t>Activities at Community Health Centre</a:t>
            </a:r>
            <a:r>
              <a:rPr lang="en-IN" sz="4000" dirty="0" smtClean="0"/>
              <a:t/>
            </a:r>
            <a:br>
              <a:rPr lang="en-IN" sz="4000" dirty="0" smtClean="0"/>
            </a:br>
            <a:endParaRPr lang="en-IN" sz="4000" dirty="0"/>
          </a:p>
        </p:txBody>
      </p:sp>
      <p:sp>
        <p:nvSpPr>
          <p:cNvPr id="3" name="Content Placeholder 2"/>
          <p:cNvSpPr>
            <a:spLocks noGrp="1"/>
          </p:cNvSpPr>
          <p:nvPr>
            <p:ph idx="1"/>
          </p:nvPr>
        </p:nvSpPr>
        <p:spPr/>
        <p:txBody>
          <a:bodyPr>
            <a:normAutofit fontScale="92500" lnSpcReduction="10000"/>
          </a:bodyPr>
          <a:lstStyle/>
          <a:p>
            <a:r>
              <a:rPr lang="en-IN" b="1" dirty="0" smtClean="0"/>
              <a:t>A. Screening</a:t>
            </a:r>
            <a:endParaRPr lang="en-IN" dirty="0" smtClean="0"/>
          </a:p>
          <a:p>
            <a:r>
              <a:rPr lang="en-IN" b="1" dirty="0" smtClean="0"/>
              <a:t>B. Prevention and health promotion</a:t>
            </a:r>
            <a:endParaRPr lang="en-IN" dirty="0" smtClean="0"/>
          </a:p>
          <a:p>
            <a:r>
              <a:rPr lang="en-IN" b="1" dirty="0" smtClean="0"/>
              <a:t>C. Laboratory investigations</a:t>
            </a:r>
          </a:p>
          <a:p>
            <a:r>
              <a:rPr lang="en-IN" b="1" dirty="0" smtClean="0"/>
              <a:t>D. Diagnosis and Management</a:t>
            </a:r>
            <a:r>
              <a:rPr lang="en-IN" dirty="0" smtClean="0"/>
              <a:t> </a:t>
            </a:r>
          </a:p>
          <a:p>
            <a:r>
              <a:rPr lang="en-IN" b="1" dirty="0" smtClean="0"/>
              <a:t>E. Home based care</a:t>
            </a:r>
            <a:endParaRPr lang="en-IN" dirty="0" smtClean="0"/>
          </a:p>
          <a:p>
            <a:r>
              <a:rPr lang="en-IN" b="1" dirty="0" smtClean="0"/>
              <a:t>F. Referral</a:t>
            </a:r>
            <a:endParaRPr lang="en-IN" dirty="0" smtClean="0"/>
          </a:p>
          <a:p>
            <a:r>
              <a:rPr lang="en-IN" b="1" dirty="0" smtClean="0"/>
              <a:t>Human Resources for CHC NCD services</a:t>
            </a:r>
          </a:p>
          <a:p>
            <a:pPr lvl="1">
              <a:buNone/>
            </a:pPr>
            <a:r>
              <a:rPr lang="en-IN" dirty="0" smtClean="0"/>
              <a:t>a. Doctor (1)</a:t>
            </a:r>
          </a:p>
          <a:p>
            <a:pPr lvl="1">
              <a:buNone/>
            </a:pPr>
            <a:r>
              <a:rPr lang="en-IN" dirty="0" smtClean="0"/>
              <a:t>b. Nurses (2)</a:t>
            </a:r>
          </a:p>
          <a:p>
            <a:pPr lvl="1">
              <a:buNone/>
            </a:pPr>
            <a:r>
              <a:rPr lang="en-IN" dirty="0" smtClean="0"/>
              <a:t>c. Counsellor (1)</a:t>
            </a:r>
          </a:p>
          <a:p>
            <a:pPr lvl="1">
              <a:buNone/>
            </a:pPr>
            <a:r>
              <a:rPr lang="en-IN" dirty="0" smtClean="0"/>
              <a:t>d. Data Entry Operator (1)</a:t>
            </a:r>
          </a:p>
          <a:p>
            <a:endParaRPr lang="en-IN" dirty="0" smtClean="0"/>
          </a:p>
          <a:p>
            <a:endParaRPr lang="en-IN" dirty="0" smtClean="0"/>
          </a:p>
          <a:p>
            <a:endParaRPr lang="en-IN"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4000" b="1" dirty="0" smtClean="0"/>
              <a:t>Activities at District Level</a:t>
            </a:r>
            <a:r>
              <a:rPr lang="en-IN" sz="4000" dirty="0" smtClean="0"/>
              <a:t/>
            </a:r>
            <a:br>
              <a:rPr lang="en-IN" sz="4000" dirty="0" smtClean="0"/>
            </a:br>
            <a:endParaRPr lang="en-IN" sz="4000" dirty="0"/>
          </a:p>
        </p:txBody>
      </p:sp>
      <p:sp>
        <p:nvSpPr>
          <p:cNvPr id="3" name="Content Placeholder 2"/>
          <p:cNvSpPr>
            <a:spLocks noGrp="1"/>
          </p:cNvSpPr>
          <p:nvPr>
            <p:ph idx="1"/>
          </p:nvPr>
        </p:nvSpPr>
        <p:spPr/>
        <p:txBody>
          <a:bodyPr>
            <a:normAutofit fontScale="85000" lnSpcReduction="20000"/>
          </a:bodyPr>
          <a:lstStyle/>
          <a:p>
            <a:r>
              <a:rPr lang="en-IN" dirty="0" smtClean="0"/>
              <a:t>The selected districts provide the full complement of preventive, supportive and curative services for NCD</a:t>
            </a:r>
          </a:p>
          <a:p>
            <a:r>
              <a:rPr lang="en-IN" dirty="0" smtClean="0"/>
              <a:t>‘NCD clinic’</a:t>
            </a:r>
          </a:p>
          <a:p>
            <a:r>
              <a:rPr lang="en-IN" b="1" dirty="0" smtClean="0"/>
              <a:t>A. Opportunistic screening</a:t>
            </a:r>
            <a:endParaRPr lang="en-IN" dirty="0" smtClean="0"/>
          </a:p>
          <a:p>
            <a:r>
              <a:rPr lang="en-IN" b="1" dirty="0" smtClean="0"/>
              <a:t>B. Detailed investigation</a:t>
            </a:r>
            <a:endParaRPr lang="en-IN" dirty="0" smtClean="0"/>
          </a:p>
          <a:p>
            <a:r>
              <a:rPr lang="en-IN" dirty="0" smtClean="0"/>
              <a:t>C. </a:t>
            </a:r>
            <a:r>
              <a:rPr lang="en-IN" b="1" dirty="0" smtClean="0"/>
              <a:t>Outsourcing of certain laboratory investigations</a:t>
            </a:r>
            <a:endParaRPr lang="en-IN" dirty="0" smtClean="0"/>
          </a:p>
          <a:p>
            <a:r>
              <a:rPr lang="en-IN" b="1" dirty="0" smtClean="0"/>
              <a:t>D. Out-patient and In-patient Care</a:t>
            </a:r>
            <a:endParaRPr lang="en-IN" dirty="0" smtClean="0"/>
          </a:p>
          <a:p>
            <a:r>
              <a:rPr lang="en-IN" dirty="0" smtClean="0"/>
              <a:t>E. </a:t>
            </a:r>
            <a:r>
              <a:rPr lang="en-IN" b="1" dirty="0" smtClean="0"/>
              <a:t>Day Care Chemotherapy Facility</a:t>
            </a:r>
          </a:p>
          <a:p>
            <a:r>
              <a:rPr lang="en-IN" b="1" dirty="0" smtClean="0"/>
              <a:t>F. Home Based Palliative Care</a:t>
            </a:r>
            <a:endParaRPr lang="en-IN" dirty="0" smtClean="0"/>
          </a:p>
          <a:p>
            <a:r>
              <a:rPr lang="en-IN" b="1" dirty="0" smtClean="0"/>
              <a:t>G. Referral &amp; Transport facility to serious patients</a:t>
            </a:r>
            <a:endParaRPr lang="en-IN" dirty="0" smtClean="0"/>
          </a:p>
          <a:p>
            <a:r>
              <a:rPr lang="en-IN" b="1" dirty="0" smtClean="0"/>
              <a:t>H. Health promotion</a:t>
            </a:r>
            <a:endParaRPr lang="en-IN" dirty="0" smtClean="0"/>
          </a:p>
          <a:p>
            <a:r>
              <a:rPr lang="en-IN" b="1" dirty="0" smtClean="0"/>
              <a:t>I. Training</a:t>
            </a:r>
            <a:endParaRPr lang="en-IN" dirty="0" smtClean="0"/>
          </a:p>
          <a:p>
            <a:r>
              <a:rPr lang="en-IN" b="1" dirty="0" smtClean="0"/>
              <a:t>J. Data recording and reporting</a:t>
            </a:r>
            <a:endParaRPr lang="en-IN" dirty="0" smtClean="0"/>
          </a:p>
          <a:p>
            <a:endParaRPr lang="en-IN"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600" b="1" dirty="0" smtClean="0"/>
              <a:t>K. Human Resources at District Hospital</a:t>
            </a:r>
            <a:r>
              <a:rPr lang="en-IN" sz="3600" dirty="0" smtClean="0"/>
              <a:t/>
            </a:r>
            <a:br>
              <a:rPr lang="en-IN" sz="3600" dirty="0" smtClean="0"/>
            </a:br>
            <a:endParaRPr lang="en-IN" sz="3600" dirty="0"/>
          </a:p>
        </p:txBody>
      </p:sp>
      <p:sp>
        <p:nvSpPr>
          <p:cNvPr id="3" name="Content Placeholder 2"/>
          <p:cNvSpPr>
            <a:spLocks noGrp="1"/>
          </p:cNvSpPr>
          <p:nvPr>
            <p:ph idx="1"/>
          </p:nvPr>
        </p:nvSpPr>
        <p:spPr/>
        <p:txBody>
          <a:bodyPr>
            <a:normAutofit fontScale="92500" lnSpcReduction="10000"/>
          </a:bodyPr>
          <a:lstStyle/>
          <a:p>
            <a:r>
              <a:rPr lang="en-IN" dirty="0" smtClean="0"/>
              <a:t>a. Doctor (specialist in </a:t>
            </a:r>
            <a:r>
              <a:rPr lang="en-IN" dirty="0" err="1" smtClean="0"/>
              <a:t>Diabetology</a:t>
            </a:r>
            <a:r>
              <a:rPr lang="en-IN" dirty="0" smtClean="0"/>
              <a:t>/Cardiology/M.D Physician)</a:t>
            </a:r>
          </a:p>
          <a:p>
            <a:r>
              <a:rPr lang="en-IN" dirty="0" smtClean="0"/>
              <a:t>b. Medical Oncologist</a:t>
            </a:r>
          </a:p>
          <a:p>
            <a:r>
              <a:rPr lang="en-IN" dirty="0" smtClean="0"/>
              <a:t>c. </a:t>
            </a:r>
            <a:r>
              <a:rPr lang="en-IN" dirty="0" err="1" smtClean="0"/>
              <a:t>Cyto</a:t>
            </a:r>
            <a:r>
              <a:rPr lang="en-IN" dirty="0" smtClean="0"/>
              <a:t>-pathologist</a:t>
            </a:r>
          </a:p>
          <a:p>
            <a:r>
              <a:rPr lang="en-IN" dirty="0" smtClean="0"/>
              <a:t>d. </a:t>
            </a:r>
            <a:r>
              <a:rPr lang="en-IN" dirty="0" err="1" smtClean="0"/>
              <a:t>Cytopathology</a:t>
            </a:r>
            <a:r>
              <a:rPr lang="en-IN" dirty="0" smtClean="0"/>
              <a:t> Technician</a:t>
            </a:r>
          </a:p>
          <a:p>
            <a:r>
              <a:rPr lang="en-IN" dirty="0" smtClean="0"/>
              <a:t>e. Nurses (4): 2 for Day Care, one for Cardiac Care Unit, one for O.P.D</a:t>
            </a:r>
          </a:p>
          <a:p>
            <a:r>
              <a:rPr lang="en-IN" dirty="0" smtClean="0"/>
              <a:t>f. Physiotherapist</a:t>
            </a:r>
          </a:p>
          <a:p>
            <a:r>
              <a:rPr lang="en-IN" dirty="0" smtClean="0"/>
              <a:t>g. Counsellor</a:t>
            </a:r>
          </a:p>
          <a:p>
            <a:r>
              <a:rPr lang="en-IN" dirty="0" smtClean="0"/>
              <a:t>h. Data Entry Operator</a:t>
            </a:r>
          </a:p>
          <a:p>
            <a:r>
              <a:rPr lang="en-IN" dirty="0" err="1" smtClean="0"/>
              <a:t>i</a:t>
            </a:r>
            <a:r>
              <a:rPr lang="en-IN" dirty="0" smtClean="0"/>
              <a:t>. Care coordinator</a:t>
            </a:r>
          </a:p>
          <a:p>
            <a:endParaRPr lang="en-IN"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Autofit/>
          </a:bodyPr>
          <a:lstStyle/>
          <a:p>
            <a:r>
              <a:rPr lang="en-US" sz="3600" dirty="0" smtClean="0"/>
              <a:t>NPCDCS District covered during 2010-11</a:t>
            </a:r>
            <a:endParaRPr lang="en-IN" sz="3600" dirty="0"/>
          </a:p>
        </p:txBody>
      </p:sp>
      <p:sp>
        <p:nvSpPr>
          <p:cNvPr id="3" name="Content Placeholder 2"/>
          <p:cNvSpPr>
            <a:spLocks noGrp="1"/>
          </p:cNvSpPr>
          <p:nvPr>
            <p:ph idx="1"/>
          </p:nvPr>
        </p:nvSpPr>
        <p:spPr/>
        <p:txBody>
          <a:bodyPr/>
          <a:lstStyle/>
          <a:p>
            <a:endParaRPr lang="en-IN"/>
          </a:p>
        </p:txBody>
      </p:sp>
      <p:pic>
        <p:nvPicPr>
          <p:cNvPr id="150530" name="Picture 2"/>
          <p:cNvPicPr>
            <a:picLocks noChangeAspect="1" noChangeArrowheads="1"/>
          </p:cNvPicPr>
          <p:nvPr/>
        </p:nvPicPr>
        <p:blipFill>
          <a:blip r:embed="rId2" cstate="print"/>
          <a:srcRect/>
          <a:stretch>
            <a:fillRect/>
          </a:stretch>
        </p:blipFill>
        <p:spPr bwMode="auto">
          <a:xfrm>
            <a:off x="381000" y="1273676"/>
            <a:ext cx="8382000" cy="5385880"/>
          </a:xfrm>
          <a:prstGeom prst="rect">
            <a:avLst/>
          </a:prstGeom>
          <a:solidFill>
            <a:schemeClr val="bg1"/>
          </a:solidFill>
          <a:ln w="9525">
            <a:solidFill>
              <a:schemeClr val="bg1"/>
            </a:solidFill>
            <a:miter lim="800000"/>
            <a:headEnd/>
            <a:tailEnd/>
          </a:ln>
        </p:spPr>
      </p:pic>
      <p:sp>
        <p:nvSpPr>
          <p:cNvPr id="6" name="Oval 5"/>
          <p:cNvSpPr/>
          <p:nvPr/>
        </p:nvSpPr>
        <p:spPr>
          <a:xfrm>
            <a:off x="914400" y="4343400"/>
            <a:ext cx="48006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rgbClr val="FF0000"/>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600" dirty="0" smtClean="0"/>
              <a:t> </a:t>
            </a:r>
            <a:br>
              <a:rPr lang="en-IN" sz="3600" dirty="0" smtClean="0"/>
            </a:br>
            <a:r>
              <a:rPr lang="en-IN" sz="3600" dirty="0" smtClean="0"/>
              <a:t>National cancer registry Programme:</a:t>
            </a:r>
            <a:br>
              <a:rPr lang="en-IN" sz="3600" dirty="0" smtClean="0"/>
            </a:br>
            <a:endParaRPr lang="en-IN" sz="3600" dirty="0"/>
          </a:p>
        </p:txBody>
      </p:sp>
      <p:sp>
        <p:nvSpPr>
          <p:cNvPr id="3" name="Content Placeholder 2"/>
          <p:cNvSpPr>
            <a:spLocks noGrp="1"/>
          </p:cNvSpPr>
          <p:nvPr>
            <p:ph idx="1"/>
          </p:nvPr>
        </p:nvSpPr>
        <p:spPr/>
        <p:txBody>
          <a:bodyPr>
            <a:normAutofit fontScale="92500" lnSpcReduction="20000"/>
          </a:bodyPr>
          <a:lstStyle/>
          <a:p>
            <a:pPr algn="just"/>
            <a:r>
              <a:rPr lang="en-IN" dirty="0" smtClean="0"/>
              <a:t>Cancer registration is the process of systemically and continuously collecting information on malignant neoplasm.</a:t>
            </a:r>
          </a:p>
          <a:p>
            <a:pPr algn="just"/>
            <a:r>
              <a:rPr lang="en-IN" dirty="0" smtClean="0"/>
              <a:t>National cancer registry programme was launched in 1982 by ICMR to provide true information on cancer prevalence and incidence</a:t>
            </a:r>
          </a:p>
          <a:p>
            <a:pPr algn="just"/>
            <a:r>
              <a:rPr lang="en-IN" dirty="0" smtClean="0"/>
              <a:t>Objectives:</a:t>
            </a:r>
          </a:p>
          <a:p>
            <a:pPr lvl="1" algn="just"/>
            <a:r>
              <a:rPr lang="en-IN" dirty="0" smtClean="0">
                <a:solidFill>
                  <a:srgbClr val="FF0000"/>
                </a:solidFill>
              </a:rPr>
              <a:t>To generate authentic data </a:t>
            </a:r>
            <a:r>
              <a:rPr lang="en-IN" dirty="0" smtClean="0"/>
              <a:t>on the magnitude of cancer problem in India</a:t>
            </a:r>
          </a:p>
          <a:p>
            <a:pPr lvl="1" algn="just"/>
            <a:r>
              <a:rPr lang="en-IN" dirty="0" smtClean="0"/>
              <a:t>To </a:t>
            </a:r>
            <a:r>
              <a:rPr lang="en-IN" dirty="0" smtClean="0">
                <a:solidFill>
                  <a:srgbClr val="FF0000"/>
                </a:solidFill>
              </a:rPr>
              <a:t>undertake epidemiological investigations and advice control measures</a:t>
            </a:r>
            <a:r>
              <a:rPr lang="en-IN" dirty="0" smtClean="0"/>
              <a:t> and</a:t>
            </a:r>
          </a:p>
          <a:p>
            <a:pPr lvl="1" algn="just"/>
            <a:r>
              <a:rPr lang="en-IN" dirty="0" smtClean="0"/>
              <a:t>Promote human resource development in cancer epidemiology.</a:t>
            </a:r>
          </a:p>
          <a:p>
            <a:endParaRPr lang="en-IN"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600" dirty="0" smtClean="0"/>
              <a:t> </a:t>
            </a:r>
            <a:br>
              <a:rPr lang="en-IN" sz="3600" dirty="0" smtClean="0"/>
            </a:br>
            <a:r>
              <a:rPr lang="en-IN" sz="3600" dirty="0" smtClean="0"/>
              <a:t>National cancer registry Programme:</a:t>
            </a:r>
            <a:br>
              <a:rPr lang="en-IN" sz="3600" dirty="0" smtClean="0"/>
            </a:br>
            <a:endParaRPr lang="en-IN" sz="3200" dirty="0"/>
          </a:p>
        </p:txBody>
      </p:sp>
      <p:sp>
        <p:nvSpPr>
          <p:cNvPr id="3" name="Content Placeholder 2"/>
          <p:cNvSpPr>
            <a:spLocks noGrp="1"/>
          </p:cNvSpPr>
          <p:nvPr>
            <p:ph idx="1"/>
          </p:nvPr>
        </p:nvSpPr>
        <p:spPr/>
        <p:txBody>
          <a:bodyPr/>
          <a:lstStyle/>
          <a:p>
            <a:pPr algn="just"/>
            <a:r>
              <a:rPr lang="en-IN" b="1" dirty="0" smtClean="0"/>
              <a:t>Population based cancer registries:</a:t>
            </a:r>
            <a:r>
              <a:rPr lang="en-IN" dirty="0" smtClean="0"/>
              <a:t> there are 23 PBCR. Initially 5 in urban areas ( Delhi, Bhopal, Mumbai, Bangalore, Chennai ) and one in rural area ( </a:t>
            </a:r>
            <a:r>
              <a:rPr lang="en-IN" dirty="0" err="1" smtClean="0"/>
              <a:t>Barshi</a:t>
            </a:r>
            <a:r>
              <a:rPr lang="en-IN" dirty="0" smtClean="0"/>
              <a:t> In Maharashtra) </a:t>
            </a:r>
          </a:p>
          <a:p>
            <a:pPr algn="just"/>
            <a:r>
              <a:rPr lang="en-IN" b="1" dirty="0" smtClean="0"/>
              <a:t>Hospital Based Cancer registries:</a:t>
            </a:r>
            <a:r>
              <a:rPr lang="en-IN" dirty="0" smtClean="0"/>
              <a:t> at Chandigarh, </a:t>
            </a:r>
            <a:r>
              <a:rPr lang="en-IN" dirty="0" err="1" smtClean="0"/>
              <a:t>Dibrugarh</a:t>
            </a:r>
            <a:r>
              <a:rPr lang="en-IN" dirty="0" smtClean="0"/>
              <a:t>, </a:t>
            </a:r>
            <a:r>
              <a:rPr lang="en-IN" dirty="0" err="1" smtClean="0"/>
              <a:t>Thiruvananthapuram</a:t>
            </a:r>
            <a:r>
              <a:rPr lang="en-IN" dirty="0" smtClean="0"/>
              <a:t>, Bangalore, Mumbai and Chennai, six hospital based registries are maintained.</a:t>
            </a:r>
          </a:p>
          <a:p>
            <a:pPr algn="just"/>
            <a:r>
              <a:rPr lang="en-IN" dirty="0" smtClean="0"/>
              <a:t>A total of 3.3% population is covered by these registries (12.8% Urban and 0.06% rural population). </a:t>
            </a:r>
          </a:p>
          <a:p>
            <a:endParaRPr lang="en-IN"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fontScale="90000"/>
          </a:bodyPr>
          <a:lstStyle/>
          <a:p>
            <a:endParaRPr lang="en-IN" dirty="0"/>
          </a:p>
        </p:txBody>
      </p:sp>
      <p:sp>
        <p:nvSpPr>
          <p:cNvPr id="3" name="Content Placeholder 2"/>
          <p:cNvSpPr>
            <a:spLocks noGrp="1"/>
          </p:cNvSpPr>
          <p:nvPr>
            <p:ph idx="1"/>
          </p:nvPr>
        </p:nvSpPr>
        <p:spPr>
          <a:xfrm>
            <a:off x="457200" y="838200"/>
            <a:ext cx="8077200" cy="5486400"/>
          </a:xfrm>
        </p:spPr>
        <p:txBody>
          <a:bodyPr/>
          <a:lstStyle/>
          <a:p>
            <a:endParaRPr lang="en-IN" dirty="0"/>
          </a:p>
        </p:txBody>
      </p:sp>
      <p:pic>
        <p:nvPicPr>
          <p:cNvPr id="67586" name="Picture 2" descr="C:\Dr.Ramesh\Cancer epidemiology india\National cancer registry\INDIA_NEW_MAP.gif"/>
          <p:cNvPicPr>
            <a:picLocks noChangeAspect="1" noChangeArrowheads="1"/>
          </p:cNvPicPr>
          <p:nvPr/>
        </p:nvPicPr>
        <p:blipFill>
          <a:blip r:embed="rId2" cstate="print"/>
          <a:srcRect/>
          <a:stretch>
            <a:fillRect/>
          </a:stretch>
        </p:blipFill>
        <p:spPr bwMode="auto">
          <a:xfrm>
            <a:off x="0" y="0"/>
            <a:ext cx="8915400"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590800"/>
            <a:ext cx="8229600" cy="1143000"/>
          </a:xfrm>
        </p:spPr>
        <p:txBody>
          <a:bodyPr>
            <a:normAutofit fontScale="90000"/>
          </a:bodyPr>
          <a:lstStyle/>
          <a:p>
            <a:r>
              <a:rPr lang="en-IN" b="1" dirty="0" smtClean="0"/>
              <a:t>Burden of Cancer:</a:t>
            </a:r>
            <a:r>
              <a:rPr lang="en-IN" dirty="0" smtClean="0"/>
              <a:t/>
            </a:r>
            <a:br>
              <a:rPr lang="en-IN" dirty="0" smtClean="0"/>
            </a:br>
            <a:endParaRPr lang="en-IN" dirty="0"/>
          </a:p>
        </p:txBody>
      </p:sp>
      <p:sp>
        <p:nvSpPr>
          <p:cNvPr id="3" name="Content Placeholder 2"/>
          <p:cNvSpPr>
            <a:spLocks noGrp="1"/>
          </p:cNvSpPr>
          <p:nvPr>
            <p:ph idx="1"/>
          </p:nvPr>
        </p:nvSpPr>
        <p:spPr/>
        <p:txBody>
          <a:bodyPr/>
          <a:lstStyle/>
          <a:p>
            <a:endParaRPr lang="en-IN"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600" dirty="0" smtClean="0"/>
              <a:t> </a:t>
            </a:r>
            <a:br>
              <a:rPr lang="en-IN" sz="3600" dirty="0" smtClean="0"/>
            </a:br>
            <a:r>
              <a:rPr lang="en-IN" sz="3600" dirty="0" smtClean="0"/>
              <a:t>National cancer registry Programme:</a:t>
            </a:r>
            <a:br>
              <a:rPr lang="en-IN" sz="3600" dirty="0" smtClean="0"/>
            </a:br>
            <a:endParaRPr lang="en-IN" sz="3200" dirty="0"/>
          </a:p>
        </p:txBody>
      </p:sp>
      <p:sp>
        <p:nvSpPr>
          <p:cNvPr id="3" name="Content Placeholder 2"/>
          <p:cNvSpPr>
            <a:spLocks noGrp="1"/>
          </p:cNvSpPr>
          <p:nvPr>
            <p:ph idx="1"/>
          </p:nvPr>
        </p:nvSpPr>
        <p:spPr/>
        <p:txBody>
          <a:bodyPr>
            <a:normAutofit/>
          </a:bodyPr>
          <a:lstStyle/>
          <a:p>
            <a:r>
              <a:rPr lang="en-IN" dirty="0" smtClean="0"/>
              <a:t>These registries generate annual report </a:t>
            </a:r>
          </a:p>
          <a:p>
            <a:r>
              <a:rPr lang="en-IN" dirty="0" smtClean="0"/>
              <a:t>From these registries, trends are indicating to put more emphasis on cancer prevention. </a:t>
            </a:r>
            <a:endParaRPr lang="en-IN"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066800"/>
            <a:ext cx="8229600" cy="762000"/>
          </a:xfrm>
        </p:spPr>
        <p:txBody>
          <a:bodyPr>
            <a:normAutofit fontScale="90000"/>
          </a:bodyPr>
          <a:lstStyle/>
          <a:p>
            <a:r>
              <a:rPr lang="en-IN" dirty="0" smtClean="0"/>
              <a:t>Incidence of cancer</a:t>
            </a:r>
            <a:endParaRPr lang="en-IN" dirty="0"/>
          </a:p>
        </p:txBody>
      </p:sp>
      <p:sp>
        <p:nvSpPr>
          <p:cNvPr id="3" name="Content Placeholder 2"/>
          <p:cNvSpPr>
            <a:spLocks noGrp="1"/>
          </p:cNvSpPr>
          <p:nvPr>
            <p:ph idx="1"/>
          </p:nvPr>
        </p:nvSpPr>
        <p:spPr/>
        <p:txBody>
          <a:bodyPr>
            <a:normAutofit lnSpcReduction="10000"/>
          </a:bodyPr>
          <a:lstStyle/>
          <a:p>
            <a:endParaRPr lang="en-IN" sz="2400" dirty="0" smtClean="0"/>
          </a:p>
          <a:p>
            <a:r>
              <a:rPr lang="en-IN" sz="2400" dirty="0" smtClean="0"/>
              <a:t> In males, the age adjusted incidence rate (AAR) varied from 53.0 per 100,000 in the rural PBCR at </a:t>
            </a:r>
            <a:r>
              <a:rPr lang="en-IN" sz="2400" dirty="0" err="1" smtClean="0"/>
              <a:t>Barshi</a:t>
            </a:r>
            <a:r>
              <a:rPr lang="en-IN" sz="2400" dirty="0" smtClean="0"/>
              <a:t> to 239.2 per 100,000 in </a:t>
            </a:r>
            <a:r>
              <a:rPr lang="en-IN" sz="2400" dirty="0" err="1" smtClean="0"/>
              <a:t>Aizawl</a:t>
            </a:r>
            <a:r>
              <a:rPr lang="en-IN" sz="2400" dirty="0" smtClean="0"/>
              <a:t> district of Mizoram state. </a:t>
            </a:r>
          </a:p>
          <a:p>
            <a:r>
              <a:rPr lang="en-IN" sz="2400" dirty="0" smtClean="0"/>
              <a:t>Among females, the AAR varied from 49.9 per 100,000 in </a:t>
            </a:r>
            <a:r>
              <a:rPr lang="en-IN" sz="2400" dirty="0" err="1" smtClean="0"/>
              <a:t>Ahmedabad</a:t>
            </a:r>
            <a:r>
              <a:rPr lang="en-IN" sz="2400" dirty="0" smtClean="0"/>
              <a:t> rural district to 197.4 per 100,000 in </a:t>
            </a:r>
            <a:r>
              <a:rPr lang="en-IN" sz="2400" dirty="0" err="1" smtClean="0"/>
              <a:t>Aizawl</a:t>
            </a:r>
            <a:r>
              <a:rPr lang="en-IN" sz="2400" dirty="0" smtClean="0"/>
              <a:t> district. </a:t>
            </a:r>
          </a:p>
          <a:p>
            <a:r>
              <a:rPr lang="en-IN" sz="2400" dirty="0" smtClean="0"/>
              <a:t>The proportion of tobacco related cancers (TRCs) among males varied from 33.24% in </a:t>
            </a:r>
            <a:r>
              <a:rPr lang="en-IN" sz="2400" dirty="0" err="1" smtClean="0"/>
              <a:t>Barshi</a:t>
            </a:r>
            <a:r>
              <a:rPr lang="en-IN" sz="2400" dirty="0" smtClean="0"/>
              <a:t> to 59.2% in </a:t>
            </a:r>
            <a:r>
              <a:rPr lang="en-IN" sz="2400" dirty="0" err="1" smtClean="0"/>
              <a:t>Dibrugarh</a:t>
            </a:r>
            <a:r>
              <a:rPr lang="en-IN" sz="2400" dirty="0" smtClean="0"/>
              <a:t>. </a:t>
            </a:r>
          </a:p>
          <a:p>
            <a:r>
              <a:rPr lang="en-IN" sz="2400" dirty="0" smtClean="0"/>
              <a:t>Among females, the relative proportion varies from 9.8% in </a:t>
            </a:r>
            <a:r>
              <a:rPr lang="en-IN" sz="2400" dirty="0" err="1" smtClean="0"/>
              <a:t>Thiruvananthapuram</a:t>
            </a:r>
            <a:r>
              <a:rPr lang="en-IN" sz="2400" dirty="0" smtClean="0"/>
              <a:t> to 26.3% in </a:t>
            </a:r>
            <a:r>
              <a:rPr lang="en-IN" sz="2400" dirty="0" err="1" smtClean="0"/>
              <a:t>Dibrugarh</a:t>
            </a:r>
            <a:r>
              <a:rPr lang="en-IN" sz="2400" dirty="0" smtClean="0"/>
              <a:t> district. </a:t>
            </a:r>
          </a:p>
        </p:txBody>
      </p:sp>
      <p:sp>
        <p:nvSpPr>
          <p:cNvPr id="4" name="Rectangle 3"/>
          <p:cNvSpPr/>
          <p:nvPr/>
        </p:nvSpPr>
        <p:spPr>
          <a:xfrm>
            <a:off x="1905000" y="6172200"/>
            <a:ext cx="6629400" cy="369332"/>
          </a:xfrm>
          <a:prstGeom prst="rect">
            <a:avLst/>
          </a:prstGeom>
        </p:spPr>
        <p:txBody>
          <a:bodyPr wrap="square">
            <a:spAutoFit/>
          </a:bodyPr>
          <a:lstStyle/>
          <a:p>
            <a:r>
              <a:rPr lang="en-IN" dirty="0" smtClean="0"/>
              <a:t>http://www.icmr.nic.in/annual/2009-10/english/ncd.pdf</a:t>
            </a:r>
            <a:endParaRPr lang="en-IN" dirty="0"/>
          </a:p>
        </p:txBody>
      </p:sp>
      <p:pic>
        <p:nvPicPr>
          <p:cNvPr id="5" name="Picture 4"/>
          <p:cNvPicPr>
            <a:picLocks noChangeAspect="1" noChangeArrowheads="1"/>
          </p:cNvPicPr>
          <p:nvPr/>
        </p:nvPicPr>
        <p:blipFill>
          <a:blip r:embed="rId2" cstate="print"/>
          <a:srcRect/>
          <a:stretch>
            <a:fillRect/>
          </a:stretch>
        </p:blipFill>
        <p:spPr bwMode="auto">
          <a:xfrm>
            <a:off x="0" y="-20638"/>
            <a:ext cx="9144000" cy="68992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Development of </a:t>
            </a:r>
            <a:r>
              <a:rPr lang="en-US" sz="4000" dirty="0" smtClean="0"/>
              <a:t>Atlas of </a:t>
            </a:r>
            <a:r>
              <a:rPr lang="en-US" sz="4000" dirty="0" smtClean="0"/>
              <a:t>cancer in India</a:t>
            </a:r>
            <a:endParaRPr lang="en-IN" sz="4000" dirty="0"/>
          </a:p>
        </p:txBody>
      </p:sp>
      <p:sp>
        <p:nvSpPr>
          <p:cNvPr id="3" name="Content Placeholder 2"/>
          <p:cNvSpPr>
            <a:spLocks noGrp="1"/>
          </p:cNvSpPr>
          <p:nvPr>
            <p:ph idx="1"/>
          </p:nvPr>
        </p:nvSpPr>
        <p:spPr/>
        <p:txBody>
          <a:bodyPr>
            <a:normAutofit lnSpcReduction="10000"/>
          </a:bodyPr>
          <a:lstStyle/>
          <a:p>
            <a:pPr>
              <a:buNone/>
            </a:pPr>
            <a:r>
              <a:rPr lang="en-US" dirty="0" smtClean="0">
                <a:solidFill>
                  <a:srgbClr val="FF0000"/>
                </a:solidFill>
              </a:rPr>
              <a:t>Objectives:</a:t>
            </a:r>
            <a:endParaRPr lang="en-IN" dirty="0" smtClean="0">
              <a:solidFill>
                <a:srgbClr val="FF0000"/>
              </a:solidFill>
            </a:endParaRPr>
          </a:p>
          <a:p>
            <a:pPr algn="just">
              <a:buNone/>
            </a:pPr>
            <a:r>
              <a:rPr lang="en-IN" dirty="0" smtClean="0"/>
              <a:t>	(</a:t>
            </a:r>
            <a:r>
              <a:rPr lang="en-IN" dirty="0" err="1" smtClean="0"/>
              <a:t>i</a:t>
            </a:r>
            <a:r>
              <a:rPr lang="en-IN" dirty="0" smtClean="0"/>
              <a:t>) To obtain an overview of patterns of cancer in different parts of the country </a:t>
            </a:r>
            <a:br>
              <a:rPr lang="en-IN" dirty="0" smtClean="0"/>
            </a:br>
            <a:r>
              <a:rPr lang="en-IN" dirty="0" smtClean="0"/>
              <a:t>(ii) To calculate estimates of cancer incidence wherever feasible</a:t>
            </a:r>
          </a:p>
          <a:p>
            <a:pPr algn="just">
              <a:buNone/>
            </a:pPr>
            <a:r>
              <a:rPr lang="en-IN" dirty="0" smtClean="0"/>
              <a:t>	The response from pathologists across the country has been overwhelming and over 96 centres out of the 212 letters sent have responded so far and over 50% of these centres have already started collation of information on malignant </a:t>
            </a:r>
            <a:r>
              <a:rPr lang="en-IN" dirty="0" err="1" smtClean="0"/>
              <a:t>neoplasms</a:t>
            </a:r>
            <a:r>
              <a:rPr lang="en-IN" dirty="0" smtClean="0"/>
              <a:t> reported from 1 January 2001</a:t>
            </a:r>
            <a:endParaRPr lang="en-IN"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3" name="Picture 3"/>
          <p:cNvPicPr>
            <a:picLocks noChangeAspect="1" noChangeArrowheads="1"/>
          </p:cNvPicPr>
          <p:nvPr/>
        </p:nvPicPr>
        <p:blipFill>
          <a:blip r:embed="rId2" cstate="print"/>
          <a:srcRect/>
          <a:stretch>
            <a:fillRect/>
          </a:stretch>
        </p:blipFill>
        <p:spPr bwMode="auto">
          <a:xfrm>
            <a:off x="1714500" y="539750"/>
            <a:ext cx="5713413" cy="6164263"/>
          </a:xfrm>
          <a:prstGeom prst="rect">
            <a:avLst/>
          </a:prstGeom>
          <a:noFill/>
          <a:ln w="9525">
            <a:noFill/>
            <a:miter lim="800000"/>
            <a:headEnd/>
            <a:tailEnd/>
          </a:ln>
          <a:effectLst/>
        </p:spPr>
      </p:pic>
      <p:sp>
        <p:nvSpPr>
          <p:cNvPr id="148484" name="Text Box 4"/>
          <p:cNvSpPr txBox="1">
            <a:spLocks noChangeArrowheads="1"/>
          </p:cNvSpPr>
          <p:nvPr/>
        </p:nvSpPr>
        <p:spPr bwMode="auto">
          <a:xfrm>
            <a:off x="952500" y="0"/>
            <a:ext cx="7286625" cy="641350"/>
          </a:xfrm>
          <a:prstGeom prst="rect">
            <a:avLst/>
          </a:prstGeom>
          <a:gradFill rotWithShape="0">
            <a:gsLst>
              <a:gs pos="0">
                <a:srgbClr val="EDFCBE"/>
              </a:gs>
              <a:gs pos="50000">
                <a:srgbClr val="EDFCBE">
                  <a:gamma/>
                  <a:tint val="30196"/>
                  <a:invGamma/>
                </a:srgbClr>
              </a:gs>
              <a:gs pos="100000">
                <a:srgbClr val="EDFCBE"/>
              </a:gs>
            </a:gsLst>
            <a:lin ang="0" scaled="1"/>
          </a:gradFill>
          <a:ln w="9525">
            <a:noFill/>
            <a:miter lim="800000"/>
            <a:headEnd/>
            <a:tailEnd/>
          </a:ln>
          <a:effectLst/>
        </p:spPr>
        <p:txBody>
          <a:bodyPr>
            <a:spAutoFit/>
          </a:bodyPr>
          <a:lstStyle/>
          <a:p>
            <a:pPr algn="ctr"/>
            <a:r>
              <a:rPr lang="en-GB" sz="2000" b="1">
                <a:solidFill>
                  <a:schemeClr val="accent2"/>
                </a:solidFill>
                <a:latin typeface="Arial" charset="0"/>
                <a:ea typeface="宋体" pitchFamily="2" charset="-122"/>
              </a:rPr>
              <a:t>THE INDIAN CANCER ATLAS</a:t>
            </a:r>
          </a:p>
          <a:p>
            <a:pPr algn="ctr"/>
            <a:r>
              <a:rPr lang="en-GB" sz="1600" b="1">
                <a:solidFill>
                  <a:schemeClr val="accent2"/>
                </a:solidFill>
                <a:latin typeface="Arial" charset="0"/>
                <a:ea typeface="宋体" pitchFamily="2" charset="-122"/>
              </a:rPr>
              <a:t>Using pathology-based data to obtain clues about geography of cancer</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9144000" cy="667512"/>
          </a:xfrm>
        </p:spPr>
        <p:txBody>
          <a:bodyPr>
            <a:noAutofit/>
          </a:bodyPr>
          <a:lstStyle/>
          <a:p>
            <a:r>
              <a:rPr lang="en-IN" sz="3200" b="1" dirty="0" smtClean="0"/>
              <a:t>Report of national cancer registries and atlas of cancer in India:</a:t>
            </a:r>
            <a:r>
              <a:rPr lang="en-IN" sz="3200" dirty="0" smtClean="0"/>
              <a:t/>
            </a:r>
            <a:br>
              <a:rPr lang="en-IN" sz="3200" dirty="0" smtClean="0"/>
            </a:br>
            <a:endParaRPr lang="en-IN" sz="3200" dirty="0"/>
          </a:p>
        </p:txBody>
      </p:sp>
      <p:sp>
        <p:nvSpPr>
          <p:cNvPr id="3" name="Content Placeholder 2"/>
          <p:cNvSpPr>
            <a:spLocks noGrp="1"/>
          </p:cNvSpPr>
          <p:nvPr>
            <p:ph idx="1"/>
          </p:nvPr>
        </p:nvSpPr>
        <p:spPr>
          <a:xfrm>
            <a:off x="228600" y="1524000"/>
            <a:ext cx="8686800" cy="5029200"/>
          </a:xfrm>
        </p:spPr>
        <p:txBody>
          <a:bodyPr>
            <a:normAutofit fontScale="92500" lnSpcReduction="10000"/>
          </a:bodyPr>
          <a:lstStyle/>
          <a:p>
            <a:r>
              <a:rPr lang="en-IN" dirty="0" smtClean="0"/>
              <a:t>One in about 15 men and one in about 12 women in the urban areas could develop cancer in their lifetime.</a:t>
            </a:r>
          </a:p>
          <a:p>
            <a:r>
              <a:rPr lang="en-IN" dirty="0" smtClean="0"/>
              <a:t>Age adjusted incidence rate of </a:t>
            </a:r>
            <a:r>
              <a:rPr lang="en-IN" dirty="0" smtClean="0">
                <a:solidFill>
                  <a:srgbClr val="FF0000"/>
                </a:solidFill>
              </a:rPr>
              <a:t>oesophageal cancer </a:t>
            </a:r>
            <a:r>
              <a:rPr lang="en-IN" dirty="0" smtClean="0"/>
              <a:t>in women of </a:t>
            </a:r>
            <a:r>
              <a:rPr lang="en-IN" dirty="0" smtClean="0">
                <a:solidFill>
                  <a:srgbClr val="FF0000"/>
                </a:solidFill>
              </a:rPr>
              <a:t>Bangalore i</a:t>
            </a:r>
            <a:r>
              <a:rPr lang="en-IN" dirty="0" smtClean="0"/>
              <a:t>s one of the highest (8.8 per 1, 00,000) in the world.</a:t>
            </a:r>
          </a:p>
          <a:p>
            <a:r>
              <a:rPr lang="en-IN" dirty="0" smtClean="0">
                <a:solidFill>
                  <a:srgbClr val="FF0000"/>
                </a:solidFill>
              </a:rPr>
              <a:t>Cancer of tongue </a:t>
            </a:r>
            <a:r>
              <a:rPr lang="en-IN" dirty="0" smtClean="0"/>
              <a:t>in males in </a:t>
            </a:r>
            <a:r>
              <a:rPr lang="en-IN" dirty="0" smtClean="0">
                <a:solidFill>
                  <a:srgbClr val="FF0000"/>
                </a:solidFill>
              </a:rPr>
              <a:t>Bhopal</a:t>
            </a:r>
            <a:r>
              <a:rPr lang="en-IN" dirty="0" smtClean="0"/>
              <a:t> (8.8 per 1, 00,000) is the highest in the world.</a:t>
            </a:r>
          </a:p>
          <a:p>
            <a:r>
              <a:rPr lang="en-IN" dirty="0" smtClean="0">
                <a:solidFill>
                  <a:srgbClr val="FF0000"/>
                </a:solidFill>
              </a:rPr>
              <a:t>Cancer of stomach</a:t>
            </a:r>
            <a:r>
              <a:rPr lang="en-IN" dirty="0" smtClean="0"/>
              <a:t> is one of the main cancers in males in </a:t>
            </a:r>
            <a:r>
              <a:rPr lang="en-IN" dirty="0" smtClean="0">
                <a:solidFill>
                  <a:srgbClr val="FF0000"/>
                </a:solidFill>
              </a:rPr>
              <a:t>southern registries</a:t>
            </a:r>
            <a:r>
              <a:rPr lang="en-IN" dirty="0" smtClean="0"/>
              <a:t>.</a:t>
            </a:r>
          </a:p>
          <a:p>
            <a:r>
              <a:rPr lang="en-IN" dirty="0" smtClean="0">
                <a:solidFill>
                  <a:srgbClr val="FF0000"/>
                </a:solidFill>
              </a:rPr>
              <a:t>Gall bladder cancer in Delhi women </a:t>
            </a:r>
            <a:r>
              <a:rPr lang="en-IN" dirty="0" smtClean="0"/>
              <a:t>is one of the highest (8.9 per 1, 00,000) in the world.</a:t>
            </a:r>
          </a:p>
          <a:p>
            <a:r>
              <a:rPr lang="en-IN" dirty="0" smtClean="0"/>
              <a:t>75-80% patients are in advanced stage of disease at the time of first attendance</a:t>
            </a:r>
            <a:endParaRPr lang="en-IN"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2400" b="1" dirty="0" smtClean="0"/>
              <a:t>Report of national cancer registries and atlas of cancer in India:</a:t>
            </a:r>
            <a:r>
              <a:rPr lang="en-IN" sz="2400" dirty="0" smtClean="0"/>
              <a:t/>
            </a:r>
            <a:br>
              <a:rPr lang="en-IN" sz="2400" dirty="0" smtClean="0"/>
            </a:br>
            <a:endParaRPr lang="en-IN" sz="2000" dirty="0"/>
          </a:p>
        </p:txBody>
      </p:sp>
      <p:sp>
        <p:nvSpPr>
          <p:cNvPr id="3" name="Content Placeholder 2"/>
          <p:cNvSpPr>
            <a:spLocks noGrp="1"/>
          </p:cNvSpPr>
          <p:nvPr>
            <p:ph idx="1"/>
          </p:nvPr>
        </p:nvSpPr>
        <p:spPr/>
        <p:txBody>
          <a:bodyPr/>
          <a:lstStyle/>
          <a:p>
            <a:r>
              <a:rPr lang="en-IN" dirty="0" smtClean="0"/>
              <a:t>The present load of cancer cases is going to increase almost 1/3</a:t>
            </a:r>
            <a:r>
              <a:rPr lang="en-IN" baseline="30000" dirty="0" smtClean="0"/>
              <a:t>rd</a:t>
            </a:r>
            <a:r>
              <a:rPr lang="en-IN" dirty="0" smtClean="0"/>
              <a:t> in each of the next few decades.</a:t>
            </a:r>
          </a:p>
          <a:p>
            <a:endParaRPr lang="en-IN" dirty="0" smtClean="0"/>
          </a:p>
          <a:p>
            <a:r>
              <a:rPr lang="en-IN" dirty="0" smtClean="0"/>
              <a:t>Current projection suggest that the total cancer burden in India for all sites will double by 2026 because of increasing </a:t>
            </a:r>
            <a:r>
              <a:rPr lang="en-IN" dirty="0" err="1" smtClean="0"/>
              <a:t>longetivity</a:t>
            </a:r>
            <a:r>
              <a:rPr lang="en-IN" dirty="0" smtClean="0"/>
              <a:t>, greater exposure to environmental carcinogens due to wide variety of chemical agents in industry and agriculture, and continued use of tobacco.</a:t>
            </a:r>
          </a:p>
          <a:p>
            <a:endParaRPr lang="en-IN"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3" name="Picture 3"/>
          <p:cNvPicPr>
            <a:picLocks noChangeAspect="1" noChangeArrowheads="1"/>
          </p:cNvPicPr>
          <p:nvPr/>
        </p:nvPicPr>
        <p:blipFill>
          <a:blip r:embed="rId2" cstate="print"/>
          <a:srcRect/>
          <a:stretch>
            <a:fillRect/>
          </a:stretch>
        </p:blipFill>
        <p:spPr bwMode="auto">
          <a:xfrm>
            <a:off x="1" y="1066800"/>
            <a:ext cx="5029200" cy="5791200"/>
          </a:xfrm>
          <a:prstGeom prst="rect">
            <a:avLst/>
          </a:prstGeom>
          <a:noFill/>
          <a:ln w="9525">
            <a:noFill/>
            <a:miter lim="800000"/>
            <a:headEnd/>
            <a:tailEnd/>
          </a:ln>
        </p:spPr>
      </p:pic>
      <p:pic>
        <p:nvPicPr>
          <p:cNvPr id="148484" name="Picture 4" descr="C:\Dr.Ramesh\Cancer epidemiology india\Wardha\photo 4.JPG"/>
          <p:cNvPicPr>
            <a:picLocks noChangeAspect="1" noChangeArrowheads="1"/>
          </p:cNvPicPr>
          <p:nvPr/>
        </p:nvPicPr>
        <p:blipFill>
          <a:blip r:embed="rId3" cstate="print"/>
          <a:srcRect t="5420" r="23611"/>
          <a:stretch>
            <a:fillRect/>
          </a:stretch>
        </p:blipFill>
        <p:spPr bwMode="auto">
          <a:xfrm>
            <a:off x="5105400" y="3505200"/>
            <a:ext cx="4038600" cy="3352800"/>
          </a:xfrm>
          <a:prstGeom prst="rect">
            <a:avLst/>
          </a:prstGeom>
          <a:noFill/>
        </p:spPr>
      </p:pic>
      <p:sp useBgFill="1">
        <p:nvSpPr>
          <p:cNvPr id="4" name="Rectangle 3"/>
          <p:cNvSpPr/>
          <p:nvPr/>
        </p:nvSpPr>
        <p:spPr>
          <a:xfrm>
            <a:off x="5181600" y="1066800"/>
            <a:ext cx="3525672" cy="2308324"/>
          </a:xfrm>
          <a:prstGeom prst="rect">
            <a:avLst/>
          </a:prstGeom>
        </p:spPr>
        <p:txBody>
          <a:bodyPr wrap="square" lIns="91440" tIns="45720" rIns="91440" bIns="45720">
            <a:spAutoFit/>
          </a:bodyPr>
          <a:lstStyle/>
          <a:p>
            <a:pPr algn="ctr"/>
            <a:r>
              <a:rPr lang="en-US"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3399"/>
                </a:solidFill>
              </a:rPr>
              <a:t>Cancer registry </a:t>
            </a:r>
          </a:p>
          <a:p>
            <a:pPr algn="ctr"/>
            <a:r>
              <a:rPr lang="en-US"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3399"/>
                </a:solidFill>
              </a:rPr>
              <a:t>at </a:t>
            </a:r>
          </a:p>
          <a:p>
            <a:pPr algn="ctr"/>
            <a:r>
              <a:rPr lang="en-US"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3399"/>
                </a:solidFill>
              </a:rPr>
              <a:t>MGIMS </a:t>
            </a:r>
            <a:r>
              <a:rPr lang="en-US" sz="3600" b="1" cap="none" spc="0"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3399"/>
                </a:solidFill>
              </a:rPr>
              <a:t>Sevagram</a:t>
            </a:r>
            <a:endParaRPr lang="en-US"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3399"/>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r>
              <a:rPr lang="en-US" sz="3600" dirty="0" smtClean="0"/>
              <a:t>Cancer registry at MGIMS-</a:t>
            </a:r>
            <a:r>
              <a:rPr lang="en-US" sz="3600" dirty="0" err="1" smtClean="0"/>
              <a:t>Sevagram</a:t>
            </a:r>
            <a:endParaRPr lang="en-IN" sz="3600" dirty="0"/>
          </a:p>
        </p:txBody>
      </p:sp>
      <p:sp>
        <p:nvSpPr>
          <p:cNvPr id="3" name="Content Placeholder 2"/>
          <p:cNvSpPr>
            <a:spLocks noGrp="1"/>
          </p:cNvSpPr>
          <p:nvPr>
            <p:ph idx="1"/>
          </p:nvPr>
        </p:nvSpPr>
        <p:spPr/>
        <p:txBody>
          <a:bodyPr>
            <a:normAutofit fontScale="92500" lnSpcReduction="10000"/>
          </a:bodyPr>
          <a:lstStyle/>
          <a:p>
            <a:r>
              <a:rPr lang="en-US" dirty="0" smtClean="0"/>
              <a:t>Population based cancer registry (PBCR)</a:t>
            </a:r>
          </a:p>
          <a:p>
            <a:r>
              <a:rPr lang="en-US" dirty="0" smtClean="0"/>
              <a:t>Started since Feb 2010 to 31</a:t>
            </a:r>
            <a:r>
              <a:rPr lang="en-US" baseline="30000" dirty="0" smtClean="0"/>
              <a:t>st</a:t>
            </a:r>
            <a:r>
              <a:rPr lang="en-US" dirty="0" smtClean="0"/>
              <a:t> Jan 2014</a:t>
            </a:r>
          </a:p>
          <a:p>
            <a:r>
              <a:rPr lang="en-US" dirty="0" smtClean="0"/>
              <a:t>Principle investigator: Dr </a:t>
            </a:r>
            <a:r>
              <a:rPr lang="en-US" dirty="0" err="1" smtClean="0"/>
              <a:t>Gangane</a:t>
            </a:r>
            <a:endParaRPr lang="en-US" dirty="0" smtClean="0"/>
          </a:p>
          <a:p>
            <a:r>
              <a:rPr lang="en-US" dirty="0" smtClean="0"/>
              <a:t>Staff </a:t>
            </a:r>
          </a:p>
          <a:p>
            <a:pPr lvl="1"/>
            <a:r>
              <a:rPr lang="en-US" dirty="0" smtClean="0"/>
              <a:t>1 MO (cancer </a:t>
            </a:r>
            <a:r>
              <a:rPr lang="en-US" dirty="0" err="1" smtClean="0"/>
              <a:t>Mgnt</a:t>
            </a:r>
            <a:r>
              <a:rPr lang="en-US" dirty="0" smtClean="0"/>
              <a:t>) Dr. </a:t>
            </a:r>
            <a:r>
              <a:rPr lang="en-US" dirty="0" err="1" smtClean="0"/>
              <a:t>Priti</a:t>
            </a:r>
            <a:r>
              <a:rPr lang="en-US" dirty="0" smtClean="0"/>
              <a:t> </a:t>
            </a:r>
            <a:r>
              <a:rPr lang="en-US" dirty="0" err="1" smtClean="0"/>
              <a:t>Shende</a:t>
            </a:r>
            <a:endParaRPr lang="en-US" dirty="0" smtClean="0"/>
          </a:p>
          <a:p>
            <a:pPr lvl="1"/>
            <a:r>
              <a:rPr lang="en-US" dirty="0" smtClean="0"/>
              <a:t>1 Statistician</a:t>
            </a:r>
          </a:p>
          <a:p>
            <a:pPr lvl="1"/>
            <a:r>
              <a:rPr lang="en-US" dirty="0" smtClean="0"/>
              <a:t>4 Investigator</a:t>
            </a:r>
          </a:p>
          <a:p>
            <a:pPr lvl="1"/>
            <a:r>
              <a:rPr lang="en-US" dirty="0" smtClean="0"/>
              <a:t>1 Computer operator</a:t>
            </a:r>
          </a:p>
          <a:p>
            <a:pPr lvl="1"/>
            <a:r>
              <a:rPr lang="en-US" dirty="0" smtClean="0"/>
              <a:t>MGIMS-HIS, </a:t>
            </a:r>
            <a:r>
              <a:rPr lang="en-US" dirty="0" err="1" smtClean="0"/>
              <a:t>Sawangi</a:t>
            </a:r>
            <a:r>
              <a:rPr lang="en-US" dirty="0" smtClean="0"/>
              <a:t> and </a:t>
            </a:r>
            <a:r>
              <a:rPr lang="en-US" dirty="0" err="1" smtClean="0"/>
              <a:t>Pvt</a:t>
            </a:r>
            <a:r>
              <a:rPr lang="en-US" dirty="0" smtClean="0"/>
              <a:t> hospitals and Nagpur Pvt. And </a:t>
            </a:r>
            <a:r>
              <a:rPr lang="en-US" dirty="0" err="1" smtClean="0"/>
              <a:t>Govt</a:t>
            </a:r>
            <a:r>
              <a:rPr lang="en-US" dirty="0" smtClean="0"/>
              <a:t> Hospitals.</a:t>
            </a:r>
          </a:p>
          <a:p>
            <a:pPr lvl="1"/>
            <a:r>
              <a:rPr lang="en-US" dirty="0" smtClean="0"/>
              <a:t>NCR Bangalore</a:t>
            </a:r>
          </a:p>
          <a:p>
            <a:endParaRPr lang="en-IN" dirty="0"/>
          </a:p>
        </p:txBody>
      </p:sp>
      <p:sp>
        <p:nvSpPr>
          <p:cNvPr id="4" name="Title 1"/>
          <p:cNvSpPr txBox="1">
            <a:spLocks/>
          </p:cNvSpPr>
          <p:nvPr/>
        </p:nvSpPr>
        <p:spPr>
          <a:xfrm>
            <a:off x="457200" y="685800"/>
            <a:ext cx="8229600" cy="819912"/>
          </a:xfrm>
          <a:prstGeom prst="rect">
            <a:avLst/>
          </a:prstGeom>
        </p:spPr>
        <p:txBody>
          <a:bodyPr vert="horz" lIns="0" rIns="0" bIns="0"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tx2"/>
                </a:solidFill>
                <a:effectLst/>
                <a:uLnTx/>
                <a:uFillTx/>
                <a:latin typeface="+mj-lt"/>
                <a:ea typeface="+mj-ea"/>
                <a:cs typeface="+mj-cs"/>
              </a:rPr>
              <a:t>Cancer registry at MGIMS-</a:t>
            </a:r>
            <a:r>
              <a:rPr kumimoji="0" lang="en-US" sz="3600" b="0" i="0" u="none" strike="noStrike" kern="1200" cap="none" spc="0" normalizeH="0" baseline="0" noProof="0" dirty="0" err="1" smtClean="0">
                <a:ln>
                  <a:noFill/>
                </a:ln>
                <a:solidFill>
                  <a:schemeClr val="tx2"/>
                </a:solidFill>
                <a:effectLst/>
                <a:uLnTx/>
                <a:uFillTx/>
                <a:latin typeface="+mj-lt"/>
                <a:ea typeface="+mj-ea"/>
                <a:cs typeface="+mj-cs"/>
              </a:rPr>
              <a:t>Sevagram</a:t>
            </a:r>
            <a:endParaRPr kumimoji="0" lang="en-IN" sz="36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8" name="Text Box 2"/>
          <p:cNvSpPr txBox="1">
            <a:spLocks noChangeArrowheads="1"/>
          </p:cNvSpPr>
          <p:nvPr/>
        </p:nvSpPr>
        <p:spPr bwMode="auto">
          <a:xfrm>
            <a:off x="1584325" y="1285875"/>
            <a:ext cx="184150" cy="519113"/>
          </a:xfrm>
          <a:prstGeom prst="rect">
            <a:avLst/>
          </a:prstGeom>
          <a:noFill/>
          <a:ln w="9525">
            <a:noFill/>
            <a:miter lim="800000"/>
            <a:headEnd/>
            <a:tailEnd/>
          </a:ln>
          <a:effectLst/>
        </p:spPr>
        <p:txBody>
          <a:bodyPr wrap="none">
            <a:spAutoFit/>
          </a:bodyPr>
          <a:lstStyle/>
          <a:p>
            <a:endParaRPr lang="en-US">
              <a:solidFill>
                <a:schemeClr val="tx1"/>
              </a:solidFill>
            </a:endParaRPr>
          </a:p>
        </p:txBody>
      </p:sp>
      <p:sp>
        <p:nvSpPr>
          <p:cNvPr id="557059" name="Text Box 3"/>
          <p:cNvSpPr txBox="1">
            <a:spLocks noChangeArrowheads="1"/>
          </p:cNvSpPr>
          <p:nvPr/>
        </p:nvSpPr>
        <p:spPr bwMode="auto">
          <a:xfrm>
            <a:off x="1203325" y="-85725"/>
            <a:ext cx="6873875" cy="519113"/>
          </a:xfrm>
          <a:prstGeom prst="rect">
            <a:avLst/>
          </a:prstGeom>
          <a:noFill/>
          <a:ln w="9525">
            <a:noFill/>
            <a:miter lim="800000"/>
            <a:headEnd/>
            <a:tailEnd/>
          </a:ln>
          <a:effectLst/>
        </p:spPr>
        <p:txBody>
          <a:bodyPr>
            <a:spAutoFit/>
          </a:bodyPr>
          <a:lstStyle/>
          <a:p>
            <a:endParaRPr lang="en-US">
              <a:solidFill>
                <a:schemeClr val="tx1"/>
              </a:solidFill>
            </a:endParaRPr>
          </a:p>
        </p:txBody>
      </p:sp>
      <p:sp>
        <p:nvSpPr>
          <p:cNvPr id="557060" name="Text Box 4"/>
          <p:cNvSpPr txBox="1">
            <a:spLocks noChangeArrowheads="1"/>
          </p:cNvSpPr>
          <p:nvPr/>
        </p:nvSpPr>
        <p:spPr bwMode="auto">
          <a:xfrm>
            <a:off x="1965325" y="-9525"/>
            <a:ext cx="5654675" cy="519113"/>
          </a:xfrm>
          <a:prstGeom prst="rect">
            <a:avLst/>
          </a:prstGeom>
          <a:noFill/>
          <a:ln w="9525">
            <a:noFill/>
            <a:miter lim="800000"/>
            <a:headEnd/>
            <a:tailEnd/>
          </a:ln>
          <a:effectLst/>
        </p:spPr>
        <p:txBody>
          <a:bodyPr>
            <a:spAutoFit/>
          </a:bodyPr>
          <a:lstStyle/>
          <a:p>
            <a:endParaRPr lang="en-US">
              <a:solidFill>
                <a:schemeClr val="tx1"/>
              </a:solidFill>
            </a:endParaRPr>
          </a:p>
        </p:txBody>
      </p:sp>
      <p:sp>
        <p:nvSpPr>
          <p:cNvPr id="557061" name="Text Box 5"/>
          <p:cNvSpPr txBox="1">
            <a:spLocks noChangeArrowheads="1"/>
          </p:cNvSpPr>
          <p:nvPr/>
        </p:nvSpPr>
        <p:spPr bwMode="auto">
          <a:xfrm>
            <a:off x="533400" y="914400"/>
            <a:ext cx="8229600" cy="519113"/>
          </a:xfrm>
          <a:prstGeom prst="rect">
            <a:avLst/>
          </a:prstGeom>
          <a:noFill/>
          <a:ln w="9525">
            <a:noFill/>
            <a:miter lim="800000"/>
            <a:headEnd/>
            <a:tailEnd/>
          </a:ln>
          <a:effectLst/>
        </p:spPr>
        <p:txBody>
          <a:bodyPr>
            <a:spAutoFit/>
          </a:bodyPr>
          <a:lstStyle/>
          <a:p>
            <a:pPr>
              <a:spcBef>
                <a:spcPct val="50000"/>
              </a:spcBef>
            </a:pPr>
            <a:endParaRPr lang="en-US">
              <a:solidFill>
                <a:schemeClr val="tx1"/>
              </a:solidFill>
            </a:endParaRPr>
          </a:p>
        </p:txBody>
      </p:sp>
      <p:sp>
        <p:nvSpPr>
          <p:cNvPr id="557062" name="AutoShape 6"/>
          <p:cNvSpPr>
            <a:spLocks noChangeArrowheads="1"/>
          </p:cNvSpPr>
          <p:nvPr/>
        </p:nvSpPr>
        <p:spPr bwMode="auto">
          <a:xfrm>
            <a:off x="533400" y="457200"/>
            <a:ext cx="8153400" cy="6019800"/>
          </a:xfrm>
          <a:prstGeom prst="flowChartProcess">
            <a:avLst/>
          </a:prstGeom>
          <a:solidFill>
            <a:schemeClr val="bg1"/>
          </a:solidFill>
          <a:ln w="9525">
            <a:solidFill>
              <a:schemeClr val="tx1"/>
            </a:solidFill>
            <a:miter lim="800000"/>
            <a:headEnd/>
            <a:tailEnd/>
          </a:ln>
          <a:effectLst/>
        </p:spPr>
        <p:txBody>
          <a:bodyPr wrap="none" anchor="ctr"/>
          <a:lstStyle/>
          <a:p>
            <a:pPr algn="ctr"/>
            <a:endParaRPr lang="en-US">
              <a:solidFill>
                <a:schemeClr val="bg1"/>
              </a:solidFill>
            </a:endParaRPr>
          </a:p>
        </p:txBody>
      </p:sp>
      <p:pic>
        <p:nvPicPr>
          <p:cNvPr id="557063" name="Picture 7" descr="image006"/>
          <p:cNvPicPr>
            <a:picLocks noChangeAspect="1" noChangeArrowheads="1"/>
          </p:cNvPicPr>
          <p:nvPr/>
        </p:nvPicPr>
        <p:blipFill>
          <a:blip r:embed="rId2" cstate="print"/>
          <a:srcRect/>
          <a:stretch>
            <a:fillRect/>
          </a:stretch>
        </p:blipFill>
        <p:spPr bwMode="auto">
          <a:xfrm>
            <a:off x="762000" y="704850"/>
            <a:ext cx="7696200" cy="5467350"/>
          </a:xfrm>
          <a:prstGeom prst="rect">
            <a:avLst/>
          </a:prstGeom>
          <a:noFill/>
        </p:spPr>
      </p:pic>
      <p:sp>
        <p:nvSpPr>
          <p:cNvPr id="8" name="Rectangle 7"/>
          <p:cNvSpPr/>
          <p:nvPr/>
        </p:nvSpPr>
        <p:spPr>
          <a:xfrm>
            <a:off x="3657600" y="762000"/>
            <a:ext cx="4587265" cy="923330"/>
          </a:xfrm>
          <a:prstGeom prst="rect">
            <a:avLst/>
          </a:prstGeom>
          <a:noFill/>
        </p:spPr>
        <p:txBody>
          <a:bodyPr wrap="square" lIns="91440" tIns="45720" rIns="91440" bIns="45720">
            <a:spAutoFit/>
          </a:bodyPr>
          <a:lstStyle/>
          <a:p>
            <a:pPr algn="ctr"/>
            <a:r>
              <a:rPr lang="en-US" sz="54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Thank you</a:t>
            </a:r>
            <a:endParaRPr lang="en-US" sz="5400" b="1" cap="none"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r>
              <a:rPr lang="en-US" dirty="0" smtClean="0"/>
              <a:t>References</a:t>
            </a:r>
            <a:endParaRPr lang="en-IN" dirty="0"/>
          </a:p>
        </p:txBody>
      </p:sp>
      <p:sp>
        <p:nvSpPr>
          <p:cNvPr id="3" name="Content Placeholder 2"/>
          <p:cNvSpPr>
            <a:spLocks noGrp="1"/>
          </p:cNvSpPr>
          <p:nvPr>
            <p:ph idx="1"/>
          </p:nvPr>
        </p:nvSpPr>
        <p:spPr>
          <a:xfrm>
            <a:off x="457200" y="1295400"/>
            <a:ext cx="8229600" cy="5029200"/>
          </a:xfrm>
        </p:spPr>
        <p:txBody>
          <a:bodyPr>
            <a:noAutofit/>
          </a:bodyPr>
          <a:lstStyle/>
          <a:p>
            <a:pPr lvl="0"/>
            <a:r>
              <a:rPr lang="en-IN" sz="1050" dirty="0" smtClean="0"/>
              <a:t>Operational guidelines. National programme for prevention and control of Cancer, Diabetes, CVD and Stroke (NPCDCS).Director General of Health services Ministry of health and family welfare Government of India.</a:t>
            </a:r>
          </a:p>
          <a:p>
            <a:pPr lvl="0"/>
            <a:r>
              <a:rPr lang="en-IN" sz="1050" dirty="0" smtClean="0"/>
              <a:t>WHO (2003) Technical report series 916. Diet, Nutrition and prevention of chronic diseases.</a:t>
            </a:r>
          </a:p>
          <a:p>
            <a:pPr lvl="0"/>
            <a:r>
              <a:rPr lang="en-IN" sz="1050" dirty="0" smtClean="0"/>
              <a:t>NCMH. National commission on health economics and health report. Ministry of health and family welfare, Govt. Of India 2005.</a:t>
            </a:r>
          </a:p>
          <a:p>
            <a:pPr lvl="0"/>
            <a:r>
              <a:rPr lang="en-IN" sz="1050" dirty="0" smtClean="0"/>
              <a:t>ICMR. Cancer research in ICMR. </a:t>
            </a:r>
            <a:r>
              <a:rPr lang="en-IN" sz="1050" u="sng" dirty="0" smtClean="0">
                <a:hlinkClick r:id="rId2"/>
              </a:rPr>
              <a:t>http://www.ncrpindia.org/Cancer_Atlas_India/about.aspx</a:t>
            </a:r>
            <a:endParaRPr lang="en-IN" sz="1050" dirty="0" smtClean="0"/>
          </a:p>
          <a:p>
            <a:pPr lvl="0"/>
            <a:r>
              <a:rPr lang="en-IN" sz="1050" dirty="0" smtClean="0"/>
              <a:t>GLOBOCAN 2008 database, international agency for research on cancer, World health organization. </a:t>
            </a:r>
            <a:r>
              <a:rPr lang="en-IN" sz="1050" u="sng" dirty="0" smtClean="0"/>
              <a:t> http://globocan.iarc.fr/</a:t>
            </a:r>
            <a:endParaRPr lang="en-IN" sz="1050" dirty="0" smtClean="0"/>
          </a:p>
          <a:p>
            <a:pPr lvl="0"/>
            <a:r>
              <a:rPr lang="en-IN" sz="1050" dirty="0" err="1" smtClean="0"/>
              <a:t>Kishore</a:t>
            </a:r>
            <a:r>
              <a:rPr lang="en-IN" sz="1050" dirty="0" smtClean="0"/>
              <a:t> J. National Health Programme of India 10</a:t>
            </a:r>
            <a:r>
              <a:rPr lang="en-IN" sz="1050" baseline="30000" dirty="0" smtClean="0"/>
              <a:t>th</a:t>
            </a:r>
            <a:r>
              <a:rPr lang="en-IN" sz="1050" dirty="0" smtClean="0"/>
              <a:t> ed. National policies and legislations related to health.2012</a:t>
            </a:r>
          </a:p>
          <a:p>
            <a:pPr lvl="0"/>
            <a:r>
              <a:rPr lang="en-IN" sz="1050" dirty="0" smtClean="0"/>
              <a:t>Park K textbook of preventive and social medicine 21</a:t>
            </a:r>
            <a:r>
              <a:rPr lang="en-IN" sz="1050" baseline="30000" dirty="0" smtClean="0"/>
              <a:t>st</a:t>
            </a:r>
            <a:r>
              <a:rPr lang="en-IN" sz="1050" dirty="0" smtClean="0"/>
              <a:t> ed. 2011.</a:t>
            </a:r>
          </a:p>
          <a:p>
            <a:pPr lvl="0"/>
            <a:r>
              <a:rPr lang="en-IN" sz="1050" dirty="0" smtClean="0"/>
              <a:t>Willet MC. Diet, nutrition, and avoidable cancer. Environmental Health Perspectives, 1995, 103(Suppl. 8):S165--S170.</a:t>
            </a:r>
          </a:p>
          <a:p>
            <a:pPr lvl="0"/>
            <a:r>
              <a:rPr lang="en-IN" sz="1050" dirty="0" smtClean="0"/>
              <a:t>Weight control and physical activity. Lyon, International Agency for Research on Cancer, 2002 (IARC Handbooks of Cancer Prevention, Vol. 6).</a:t>
            </a:r>
          </a:p>
          <a:p>
            <a:pPr lvl="0"/>
            <a:r>
              <a:rPr lang="en-IN" sz="1050" dirty="0" smtClean="0"/>
              <a:t>Cancer: causes, occurrence and control. Lyon, International Agency for Research on Cancer, 1990 (IARC Scientific Publications, No. 100).</a:t>
            </a:r>
          </a:p>
          <a:p>
            <a:pPr lvl="0"/>
            <a:r>
              <a:rPr lang="en-IN" sz="1050" dirty="0" smtClean="0"/>
              <a:t>Brown LM et al. </a:t>
            </a:r>
            <a:r>
              <a:rPr lang="en-IN" sz="1050" dirty="0" err="1" smtClean="0"/>
              <a:t>Adenocarcinoma</a:t>
            </a:r>
            <a:r>
              <a:rPr lang="en-IN" sz="1050" dirty="0" smtClean="0"/>
              <a:t> of the </a:t>
            </a:r>
            <a:r>
              <a:rPr lang="en-IN" sz="1050" dirty="0" err="1" smtClean="0"/>
              <a:t>esophagus</a:t>
            </a:r>
            <a:r>
              <a:rPr lang="en-IN" sz="1050" dirty="0" smtClean="0"/>
              <a:t>: role of obesity and diet. Journal of the National Cancer Institute, 1995, 87:104--109.</a:t>
            </a:r>
          </a:p>
          <a:p>
            <a:pPr lvl="0"/>
            <a:r>
              <a:rPr lang="en-IN" sz="1050" dirty="0" smtClean="0"/>
              <a:t>Overweight and lack of exercise linked to increased cancer risk. In: Weight control and physical activity. Lyon, International Agency for Research on Cancer, 2002 (IARC Handbooks of Cancer Prevention, Vol. 6).</a:t>
            </a:r>
          </a:p>
          <a:p>
            <a:pPr lvl="0"/>
            <a:r>
              <a:rPr lang="en-IN" sz="1050" dirty="0" smtClean="0"/>
              <a:t>Food, nutrition and the prevention of cancer: a global perspective. Washington, DC, World Cancer Research Fund/American Institute for Cancer Research, 1997.</a:t>
            </a:r>
          </a:p>
          <a:p>
            <a:pPr lvl="0"/>
            <a:r>
              <a:rPr lang="en-IN" sz="1050" dirty="0" err="1" smtClean="0"/>
              <a:t>Palli</a:t>
            </a:r>
            <a:r>
              <a:rPr lang="en-IN" sz="1050" dirty="0" smtClean="0"/>
              <a:t> D. Epidemiology of gastric cancer: an evaluation of available evidence. Journal of Gastroenterology, 2000, 35(Suppl. 12):S84--S89.</a:t>
            </a:r>
          </a:p>
          <a:p>
            <a:pPr lvl="0"/>
            <a:r>
              <a:rPr lang="en-IN" sz="1050" dirty="0" smtClean="0"/>
              <a:t>Armstrong B, Doll R. Environmental factors and cancer incidence and mortality in different countries, with special reference to dietary practices. International Journal of Cancer, 1975, 15:617--631.</a:t>
            </a:r>
          </a:p>
          <a:p>
            <a:pPr lvl="0"/>
            <a:r>
              <a:rPr lang="en-IN" sz="1050" dirty="0" smtClean="0"/>
              <a:t>Hardman AE. Physical activity and cancer risk. Proceedings of the Nutrition Society, 2001, 60:107--113.</a:t>
            </a:r>
          </a:p>
          <a:p>
            <a:pPr lvl="0"/>
            <a:r>
              <a:rPr lang="en-IN" sz="1050" dirty="0" smtClean="0"/>
              <a:t>Howe GR et al. The relationship between dietary fat intake and risk of colorectal cancer: evidence from the combined analysis of 13 case--control studies. Cancer Causes and Control, 1997, 8:215--228.</a:t>
            </a:r>
          </a:p>
          <a:p>
            <a:pPr lvl="0"/>
            <a:r>
              <a:rPr lang="en-IN" sz="1050" dirty="0" err="1" smtClean="0"/>
              <a:t>Michels</a:t>
            </a:r>
            <a:r>
              <a:rPr lang="en-IN" sz="1050" dirty="0" smtClean="0"/>
              <a:t> KB et al. Prospective study of fruit and vegetable consumption and incidence of colon and rectal cancers. Journal of the National Cancer Institute, 2000, 92:1740--1752.</a:t>
            </a:r>
          </a:p>
          <a:p>
            <a:pPr lvl="0"/>
            <a:r>
              <a:rPr lang="en-IN" sz="1050" dirty="0" smtClean="0"/>
              <a:t> </a:t>
            </a:r>
            <a:r>
              <a:rPr lang="en-IN" sz="1050" dirty="0" err="1" smtClean="0"/>
              <a:t>Schatzkin</a:t>
            </a:r>
            <a:r>
              <a:rPr lang="en-IN" sz="1050" dirty="0" smtClean="0"/>
              <a:t> A et al. Lack of effect of a low-fat, high-</a:t>
            </a:r>
            <a:r>
              <a:rPr lang="en-IN" sz="1050" dirty="0" err="1" smtClean="0"/>
              <a:t>fiber</a:t>
            </a:r>
            <a:r>
              <a:rPr lang="en-IN" sz="1050" dirty="0" smtClean="0"/>
              <a:t> diet on the recurrence of colorectal adenomas. Polyp Prevention Trial Study Group. New England Journal of Medicine, 2000, 342:1149--1155. </a:t>
            </a:r>
          </a:p>
          <a:p>
            <a:pPr lvl="0"/>
            <a:r>
              <a:rPr lang="en-IN" sz="1050" dirty="0" smtClean="0"/>
              <a:t> </a:t>
            </a:r>
            <a:r>
              <a:rPr lang="en-IN" sz="1050" dirty="0" err="1" smtClean="0"/>
              <a:t>AlbertsDSet</a:t>
            </a:r>
            <a:r>
              <a:rPr lang="en-IN" sz="1050" dirty="0" smtClean="0"/>
              <a:t> al. Lack of effect of a high-</a:t>
            </a:r>
            <a:r>
              <a:rPr lang="en-IN" sz="1050" dirty="0" err="1" smtClean="0"/>
              <a:t>fiber</a:t>
            </a:r>
            <a:r>
              <a:rPr lang="en-IN" sz="1050" dirty="0" smtClean="0"/>
              <a:t> cereal supplement on the recurrence of colorectal adenomas. Phoenix Colon Cancer Prevention Physicians’ Network. New England Journal of Medicine, 2000, 342:1156--1162.</a:t>
            </a:r>
          </a:p>
          <a:p>
            <a:endParaRPr lang="en-IN" sz="105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8534400" cy="685800"/>
          </a:xfrm>
        </p:spPr>
        <p:txBody>
          <a:bodyPr>
            <a:noAutofit/>
          </a:bodyPr>
          <a:lstStyle/>
          <a:p>
            <a:r>
              <a:rPr lang="en-IN" sz="2400" dirty="0" smtClean="0"/>
              <a:t>Global Estimated age-standardised incidence and mortality rates: men and women</a:t>
            </a:r>
            <a:endParaRPr lang="en-IN" sz="2400" dirty="0"/>
          </a:p>
        </p:txBody>
      </p:sp>
      <p:sp>
        <p:nvSpPr>
          <p:cNvPr id="5" name="Rectangle 4"/>
          <p:cNvSpPr/>
          <p:nvPr/>
        </p:nvSpPr>
        <p:spPr>
          <a:xfrm>
            <a:off x="5181600" y="6324600"/>
            <a:ext cx="3617978" cy="307777"/>
          </a:xfrm>
          <a:prstGeom prst="rect">
            <a:avLst/>
          </a:prstGeom>
        </p:spPr>
        <p:txBody>
          <a:bodyPr wrap="none">
            <a:spAutoFit/>
          </a:bodyPr>
          <a:lstStyle/>
          <a:p>
            <a:r>
              <a:rPr lang="en-IN" sz="1400" dirty="0" smtClean="0"/>
              <a:t>Source: http://globocan.iarc.fr/factsheet.asp</a:t>
            </a:r>
            <a:endParaRPr lang="en-IN" sz="1400" dirty="0"/>
          </a:p>
        </p:txBody>
      </p:sp>
      <p:pic>
        <p:nvPicPr>
          <p:cNvPr id="84995" name="Picture 3" descr="C:\Dr.Ramesh\Cancer epidemiology india\globocan2008world\bc9001 (1).png"/>
          <p:cNvPicPr>
            <a:picLocks noChangeAspect="1" noChangeArrowheads="1"/>
          </p:cNvPicPr>
          <p:nvPr/>
        </p:nvPicPr>
        <p:blipFill>
          <a:blip r:embed="rId2" cstate="print"/>
          <a:srcRect/>
          <a:stretch>
            <a:fillRect/>
          </a:stretch>
        </p:blipFill>
        <p:spPr bwMode="auto">
          <a:xfrm>
            <a:off x="304800" y="1981200"/>
            <a:ext cx="3810000" cy="4343400"/>
          </a:xfrm>
          <a:prstGeom prst="rect">
            <a:avLst/>
          </a:prstGeom>
          <a:noFill/>
        </p:spPr>
      </p:pic>
      <p:pic>
        <p:nvPicPr>
          <p:cNvPr id="84996" name="Picture 4" descr="C:\Dr.Ramesh\Cancer epidemiology india\globocan2008world\bc9002.png"/>
          <p:cNvPicPr>
            <a:picLocks noGrp="1" noChangeAspect="1" noChangeArrowheads="1"/>
          </p:cNvPicPr>
          <p:nvPr>
            <p:ph idx="1"/>
          </p:nvPr>
        </p:nvPicPr>
        <p:blipFill>
          <a:blip r:embed="rId3" cstate="print"/>
          <a:srcRect/>
          <a:stretch>
            <a:fillRect/>
          </a:stretch>
        </p:blipFill>
        <p:spPr bwMode="auto">
          <a:xfrm>
            <a:off x="4144963" y="1905000"/>
            <a:ext cx="4999037" cy="4389437"/>
          </a:xfrm>
          <a:prstGeom prst="rect">
            <a:avLst/>
          </a:prstGeom>
          <a:noFill/>
        </p:spPr>
      </p:pic>
      <p:sp>
        <p:nvSpPr>
          <p:cNvPr id="10" name="Rectangle 9"/>
          <p:cNvSpPr/>
          <p:nvPr/>
        </p:nvSpPr>
        <p:spPr>
          <a:xfrm>
            <a:off x="1828800" y="1676400"/>
            <a:ext cx="700833" cy="369332"/>
          </a:xfrm>
          <a:prstGeom prst="rect">
            <a:avLst/>
          </a:prstGeom>
        </p:spPr>
        <p:txBody>
          <a:bodyPr wrap="square">
            <a:spAutoFit/>
          </a:bodyPr>
          <a:lstStyle/>
          <a:p>
            <a:r>
              <a:rPr lang="en-IN" dirty="0" smtClean="0"/>
              <a:t>MEN</a:t>
            </a:r>
            <a:endParaRPr lang="en-IN" dirty="0"/>
          </a:p>
        </p:txBody>
      </p:sp>
      <p:sp>
        <p:nvSpPr>
          <p:cNvPr id="11" name="Rectangle 10"/>
          <p:cNvSpPr/>
          <p:nvPr/>
        </p:nvSpPr>
        <p:spPr>
          <a:xfrm>
            <a:off x="6705600" y="1600200"/>
            <a:ext cx="1447800" cy="369332"/>
          </a:xfrm>
          <a:prstGeom prst="rect">
            <a:avLst/>
          </a:prstGeom>
        </p:spPr>
        <p:txBody>
          <a:bodyPr wrap="square">
            <a:spAutoFit/>
          </a:bodyPr>
          <a:lstStyle/>
          <a:p>
            <a:r>
              <a:rPr lang="en-US" dirty="0" smtClean="0"/>
              <a:t>WOMEN</a:t>
            </a:r>
            <a:endParaRPr lang="en-IN"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National cancer control </a:t>
            </a:r>
            <a:r>
              <a:rPr lang="en-US" sz="4400" dirty="0" err="1" smtClean="0"/>
              <a:t>programme</a:t>
            </a:r>
            <a:endParaRPr lang="en-IN" sz="4400" dirty="0"/>
          </a:p>
        </p:txBody>
      </p:sp>
      <p:sp>
        <p:nvSpPr>
          <p:cNvPr id="3" name="Content Placeholder 2"/>
          <p:cNvSpPr>
            <a:spLocks noGrp="1"/>
          </p:cNvSpPr>
          <p:nvPr>
            <p:ph idx="1"/>
          </p:nvPr>
        </p:nvSpPr>
        <p:spPr/>
        <p:txBody>
          <a:bodyPr>
            <a:normAutofit fontScale="85000" lnSpcReduction="20000"/>
          </a:bodyPr>
          <a:lstStyle/>
          <a:p>
            <a:r>
              <a:rPr lang="en-US" dirty="0" smtClean="0"/>
              <a:t>Launched 1975-76</a:t>
            </a:r>
          </a:p>
          <a:p>
            <a:r>
              <a:rPr lang="en-US" dirty="0" smtClean="0"/>
              <a:t>Revised 1984-85</a:t>
            </a:r>
            <a:r>
              <a:rPr lang="en-IN" dirty="0" smtClean="0"/>
              <a:t> and subsequently 2004</a:t>
            </a:r>
          </a:p>
          <a:p>
            <a:r>
              <a:rPr lang="en-IN" dirty="0" smtClean="0"/>
              <a:t>Objective-prim. Prevention by health education</a:t>
            </a:r>
          </a:p>
          <a:p>
            <a:r>
              <a:rPr lang="en-IN" dirty="0" smtClean="0"/>
              <a:t>Sec- early diagnosis and t/t</a:t>
            </a:r>
          </a:p>
          <a:p>
            <a:r>
              <a:rPr lang="en-US" dirty="0" smtClean="0"/>
              <a:t>Tertiary prevention- strengthening existing institution and palliative care</a:t>
            </a:r>
          </a:p>
          <a:p>
            <a:r>
              <a:rPr lang="en-US" dirty="0" smtClean="0"/>
              <a:t>Regional cancer center scheme</a:t>
            </a:r>
          </a:p>
          <a:p>
            <a:r>
              <a:rPr lang="en-US" dirty="0" smtClean="0"/>
              <a:t>Oncology wing development scheme</a:t>
            </a:r>
          </a:p>
          <a:p>
            <a:r>
              <a:rPr lang="en-US" dirty="0" smtClean="0"/>
              <a:t>Decentralization NGO scheme</a:t>
            </a:r>
          </a:p>
          <a:p>
            <a:r>
              <a:rPr lang="en-US" dirty="0" smtClean="0"/>
              <a:t>IEC activities at central level</a:t>
            </a:r>
          </a:p>
          <a:p>
            <a:r>
              <a:rPr lang="en-US" dirty="0" smtClean="0"/>
              <a:t>Research and training</a:t>
            </a:r>
          </a:p>
          <a:p>
            <a:r>
              <a:rPr lang="en-US" dirty="0" smtClean="0"/>
              <a:t>Cancer atlas </a:t>
            </a:r>
            <a:endParaRPr lang="en-IN" dirty="0" smtClean="0"/>
          </a:p>
          <a:p>
            <a:r>
              <a:rPr lang="en-IN" dirty="0" smtClean="0"/>
              <a:t> </a:t>
            </a:r>
            <a:endParaRPr lang="en-US"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Autofit/>
          </a:bodyPr>
          <a:lstStyle/>
          <a:p>
            <a:r>
              <a:rPr lang="en-US" sz="2800" dirty="0" smtClean="0"/>
              <a:t>Therapy facilities available in India 31</a:t>
            </a:r>
            <a:r>
              <a:rPr lang="en-US" sz="2800" baseline="30000" dirty="0" smtClean="0"/>
              <a:t>st</a:t>
            </a:r>
            <a:r>
              <a:rPr lang="en-US" sz="2800" dirty="0" smtClean="0"/>
              <a:t> March 2004</a:t>
            </a:r>
            <a:endParaRPr lang="en-IN" sz="2800" dirty="0"/>
          </a:p>
        </p:txBody>
      </p:sp>
      <p:graphicFrame>
        <p:nvGraphicFramePr>
          <p:cNvPr id="4" name="Content Placeholder 3"/>
          <p:cNvGraphicFramePr>
            <a:graphicFrameLocks noGrp="1"/>
          </p:cNvGraphicFramePr>
          <p:nvPr>
            <p:ph idx="1"/>
          </p:nvPr>
        </p:nvGraphicFramePr>
        <p:xfrm>
          <a:off x="457200" y="1935163"/>
          <a:ext cx="8229600" cy="333756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t>Total number of </a:t>
                      </a:r>
                      <a:r>
                        <a:rPr lang="en-US" dirty="0" err="1" smtClean="0"/>
                        <a:t>centres</a:t>
                      </a:r>
                      <a:endParaRPr lang="en-IN" dirty="0"/>
                    </a:p>
                  </a:txBody>
                  <a:tcPr/>
                </a:tc>
                <a:tc>
                  <a:txBody>
                    <a:bodyPr/>
                    <a:lstStyle/>
                    <a:p>
                      <a:r>
                        <a:rPr lang="en-US" dirty="0" smtClean="0"/>
                        <a:t>217</a:t>
                      </a:r>
                      <a:endParaRPr lang="en-IN" dirty="0"/>
                    </a:p>
                  </a:txBody>
                  <a:tcPr/>
                </a:tc>
              </a:tr>
              <a:tr h="370840">
                <a:tc>
                  <a:txBody>
                    <a:bodyPr/>
                    <a:lstStyle/>
                    <a:p>
                      <a:r>
                        <a:rPr lang="en-US" dirty="0" smtClean="0"/>
                        <a:t>No. of</a:t>
                      </a:r>
                      <a:r>
                        <a:rPr lang="en-US" baseline="0" dirty="0" smtClean="0"/>
                        <a:t> </a:t>
                      </a:r>
                      <a:r>
                        <a:rPr lang="en-US" baseline="0" dirty="0" err="1" smtClean="0"/>
                        <a:t>Brachytherapy</a:t>
                      </a:r>
                      <a:r>
                        <a:rPr lang="en-US" baseline="0" dirty="0" smtClean="0"/>
                        <a:t> centers</a:t>
                      </a:r>
                      <a:endParaRPr lang="en-IN" dirty="0"/>
                    </a:p>
                  </a:txBody>
                  <a:tcPr/>
                </a:tc>
                <a:tc>
                  <a:txBody>
                    <a:bodyPr/>
                    <a:lstStyle/>
                    <a:p>
                      <a:r>
                        <a:rPr lang="en-US" dirty="0" smtClean="0"/>
                        <a:t>136</a:t>
                      </a:r>
                      <a:endParaRPr lang="en-IN" dirty="0"/>
                    </a:p>
                  </a:txBody>
                  <a:tcPr/>
                </a:tc>
              </a:tr>
              <a:tr h="370840">
                <a:tc>
                  <a:txBody>
                    <a:bodyPr/>
                    <a:lstStyle/>
                    <a:p>
                      <a:r>
                        <a:rPr lang="en-US" dirty="0" smtClean="0"/>
                        <a:t>No. of </a:t>
                      </a:r>
                      <a:r>
                        <a:rPr lang="en-US" dirty="0" err="1" smtClean="0"/>
                        <a:t>Telecobalt</a:t>
                      </a:r>
                      <a:r>
                        <a:rPr lang="en-US" dirty="0" smtClean="0"/>
                        <a:t> units</a:t>
                      </a:r>
                      <a:endParaRPr lang="en-IN" dirty="0"/>
                    </a:p>
                  </a:txBody>
                  <a:tcPr/>
                </a:tc>
                <a:tc>
                  <a:txBody>
                    <a:bodyPr/>
                    <a:lstStyle/>
                    <a:p>
                      <a:r>
                        <a:rPr lang="en-US" dirty="0" smtClean="0"/>
                        <a:t>262</a:t>
                      </a:r>
                      <a:endParaRPr lang="en-IN" dirty="0"/>
                    </a:p>
                  </a:txBody>
                  <a:tcPr/>
                </a:tc>
              </a:tr>
              <a:tr h="370840">
                <a:tc>
                  <a:txBody>
                    <a:bodyPr/>
                    <a:lstStyle/>
                    <a:p>
                      <a:r>
                        <a:rPr lang="en-US" dirty="0" smtClean="0"/>
                        <a:t>No. of </a:t>
                      </a:r>
                      <a:r>
                        <a:rPr lang="en-US" dirty="0" err="1" smtClean="0"/>
                        <a:t>Telecobalt</a:t>
                      </a:r>
                      <a:r>
                        <a:rPr lang="en-US" dirty="0" smtClean="0"/>
                        <a:t> Cs-137 units</a:t>
                      </a:r>
                      <a:endParaRPr lang="en-IN" dirty="0"/>
                    </a:p>
                  </a:txBody>
                  <a:tcPr/>
                </a:tc>
                <a:tc>
                  <a:txBody>
                    <a:bodyPr/>
                    <a:lstStyle/>
                    <a:p>
                      <a:r>
                        <a:rPr lang="en-US" dirty="0" smtClean="0"/>
                        <a:t>9</a:t>
                      </a:r>
                      <a:endParaRPr lang="en-IN" dirty="0"/>
                    </a:p>
                  </a:txBody>
                  <a:tcPr/>
                </a:tc>
              </a:tr>
              <a:tr h="370840">
                <a:tc>
                  <a:txBody>
                    <a:bodyPr/>
                    <a:lstStyle/>
                    <a:p>
                      <a:r>
                        <a:rPr lang="en-US" dirty="0" smtClean="0"/>
                        <a:t>No. of </a:t>
                      </a:r>
                      <a:r>
                        <a:rPr lang="en-US" dirty="0" err="1" smtClean="0"/>
                        <a:t>Linacs</a:t>
                      </a:r>
                      <a:endParaRPr lang="en-IN" dirty="0"/>
                    </a:p>
                  </a:txBody>
                  <a:tcPr/>
                </a:tc>
                <a:tc>
                  <a:txBody>
                    <a:bodyPr/>
                    <a:lstStyle/>
                    <a:p>
                      <a:r>
                        <a:rPr lang="en-US" dirty="0" smtClean="0"/>
                        <a:t>77</a:t>
                      </a:r>
                      <a:endParaRPr lang="en-IN" dirty="0"/>
                    </a:p>
                  </a:txBody>
                  <a:tcPr/>
                </a:tc>
              </a:tr>
              <a:tr h="370840">
                <a:tc>
                  <a:txBody>
                    <a:bodyPr/>
                    <a:lstStyle/>
                    <a:p>
                      <a:r>
                        <a:rPr lang="en-US" dirty="0" smtClean="0"/>
                        <a:t>No. of Remote HRD units</a:t>
                      </a:r>
                      <a:endParaRPr lang="en-IN" dirty="0"/>
                    </a:p>
                  </a:txBody>
                  <a:tcPr/>
                </a:tc>
                <a:tc>
                  <a:txBody>
                    <a:bodyPr/>
                    <a:lstStyle/>
                    <a:p>
                      <a:r>
                        <a:rPr lang="en-US" dirty="0" smtClean="0"/>
                        <a:t>83</a:t>
                      </a:r>
                      <a:endParaRPr lang="en-IN" dirty="0"/>
                    </a:p>
                  </a:txBody>
                  <a:tcPr/>
                </a:tc>
              </a:tr>
              <a:tr h="370840">
                <a:tc>
                  <a:txBody>
                    <a:bodyPr/>
                    <a:lstStyle/>
                    <a:p>
                      <a:r>
                        <a:rPr lang="en-US" dirty="0" smtClean="0"/>
                        <a:t>No. of Remote LRD units</a:t>
                      </a:r>
                      <a:endParaRPr lang="en-IN" dirty="0"/>
                    </a:p>
                  </a:txBody>
                  <a:tcPr/>
                </a:tc>
                <a:tc>
                  <a:txBody>
                    <a:bodyPr/>
                    <a:lstStyle/>
                    <a:p>
                      <a:r>
                        <a:rPr lang="en-US" dirty="0" smtClean="0"/>
                        <a:t>36</a:t>
                      </a:r>
                      <a:endParaRPr lang="en-IN" dirty="0"/>
                    </a:p>
                  </a:txBody>
                  <a:tcPr/>
                </a:tc>
              </a:tr>
              <a:tr h="370840">
                <a:tc>
                  <a:txBody>
                    <a:bodyPr/>
                    <a:lstStyle/>
                    <a:p>
                      <a:r>
                        <a:rPr lang="en-US" dirty="0" smtClean="0"/>
                        <a:t>Manual </a:t>
                      </a:r>
                      <a:r>
                        <a:rPr lang="en-US" dirty="0" err="1" smtClean="0"/>
                        <a:t>Intracavitary</a:t>
                      </a:r>
                      <a:endParaRPr lang="en-IN" dirty="0"/>
                    </a:p>
                  </a:txBody>
                  <a:tcPr/>
                </a:tc>
                <a:tc>
                  <a:txBody>
                    <a:bodyPr/>
                    <a:lstStyle/>
                    <a:p>
                      <a:r>
                        <a:rPr lang="en-US" dirty="0" smtClean="0"/>
                        <a:t>75</a:t>
                      </a:r>
                      <a:endParaRPr lang="en-IN" dirty="0"/>
                    </a:p>
                  </a:txBody>
                  <a:tcPr/>
                </a:tc>
              </a:tr>
              <a:tr h="370840">
                <a:tc>
                  <a:txBody>
                    <a:bodyPr/>
                    <a:lstStyle/>
                    <a:p>
                      <a:r>
                        <a:rPr lang="en-US" dirty="0" smtClean="0"/>
                        <a:t>Manual </a:t>
                      </a:r>
                      <a:r>
                        <a:rPr lang="en-US" dirty="0" err="1" smtClean="0"/>
                        <a:t>Intrastitial</a:t>
                      </a:r>
                      <a:endParaRPr lang="en-IN" dirty="0"/>
                    </a:p>
                  </a:txBody>
                  <a:tcPr/>
                </a:tc>
                <a:tc>
                  <a:txBody>
                    <a:bodyPr/>
                    <a:lstStyle/>
                    <a:p>
                      <a:r>
                        <a:rPr lang="en-US" dirty="0" smtClean="0"/>
                        <a:t>29</a:t>
                      </a:r>
                      <a:endParaRPr lang="en-IN" dirty="0"/>
                    </a:p>
                  </a:txBody>
                  <a:tcPr/>
                </a:tc>
              </a:tr>
            </a:tbl>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a:t>
            </a:r>
            <a:endParaRPr lang="en-IN" dirty="0"/>
          </a:p>
        </p:txBody>
      </p:sp>
      <p:sp>
        <p:nvSpPr>
          <p:cNvPr id="3" name="Content Placeholder 2"/>
          <p:cNvSpPr>
            <a:spLocks noGrp="1"/>
          </p:cNvSpPr>
          <p:nvPr>
            <p:ph idx="1"/>
          </p:nvPr>
        </p:nvSpPr>
        <p:spPr>
          <a:xfrm>
            <a:off x="457200" y="1935480"/>
            <a:ext cx="8382000" cy="4693920"/>
          </a:xfrm>
        </p:spPr>
        <p:txBody>
          <a:bodyPr/>
          <a:lstStyle/>
          <a:p>
            <a:r>
              <a:rPr lang="en-IN" dirty="0" smtClean="0"/>
              <a:t> 3000 B.C. to 800 B.C. ancient Egyptians mixed medicine and religion.</a:t>
            </a:r>
          </a:p>
          <a:p>
            <a:r>
              <a:rPr lang="en-IN" dirty="0" smtClean="0"/>
              <a:t>17</a:t>
            </a:r>
            <a:r>
              <a:rPr lang="en-IN" baseline="30000" dirty="0" smtClean="0"/>
              <a:t>th</a:t>
            </a:r>
            <a:r>
              <a:rPr lang="en-IN" dirty="0" smtClean="0"/>
              <a:t> century, Foundation of modern science. abnormalities of lymph considered as primary cause of cancer.</a:t>
            </a:r>
          </a:p>
          <a:p>
            <a:r>
              <a:rPr lang="en-IN" dirty="0" smtClean="0"/>
              <a:t>1733-1788, Oncology enters the age of reason. Nuns, chimney sweeps and snuff takers established the connection between certain environments ad onset of cancer.</a:t>
            </a:r>
          </a:p>
          <a:p>
            <a:r>
              <a:rPr lang="en-IN" dirty="0" smtClean="0"/>
              <a:t>1895 to 1929- irradiation being used as treatment.</a:t>
            </a:r>
            <a:endParaRPr lang="en-IN" dirty="0"/>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IN" dirty="0"/>
          </a:p>
        </p:txBody>
      </p:sp>
      <p:sp>
        <p:nvSpPr>
          <p:cNvPr id="3" name="Content Placeholder 2"/>
          <p:cNvSpPr>
            <a:spLocks noGrp="1"/>
          </p:cNvSpPr>
          <p:nvPr>
            <p:ph idx="1"/>
          </p:nvPr>
        </p:nvSpPr>
        <p:spPr>
          <a:xfrm>
            <a:off x="457200" y="1935480"/>
            <a:ext cx="8305800" cy="4617720"/>
          </a:xfrm>
        </p:spPr>
        <p:txBody>
          <a:bodyPr>
            <a:normAutofit fontScale="85000" lnSpcReduction="10000"/>
          </a:bodyPr>
          <a:lstStyle/>
          <a:p>
            <a:r>
              <a:rPr lang="en-IN" dirty="0" smtClean="0"/>
              <a:t>Cancer research accelerated as Rontgen described X-rays, curies isolated radium, and Muller observed abnormalities of cancer cells</a:t>
            </a:r>
          </a:p>
          <a:p>
            <a:r>
              <a:rPr lang="en-IN" dirty="0" smtClean="0"/>
              <a:t>A viral cause of cancer in 1911 was also put forward and physical and chemical carcinogens were conclusively identified. </a:t>
            </a:r>
          </a:p>
          <a:p>
            <a:r>
              <a:rPr lang="en-IN" dirty="0" smtClean="0"/>
              <a:t>Active research on molecular biology was seen in the period between 1952 and 1971.</a:t>
            </a:r>
          </a:p>
          <a:p>
            <a:r>
              <a:rPr lang="en-IN" dirty="0" smtClean="0"/>
              <a:t>Cancer chemotherapy made large strides in seventies and various drugs like </a:t>
            </a:r>
            <a:r>
              <a:rPr lang="en-IN" dirty="0" err="1" smtClean="0"/>
              <a:t>cisplatin</a:t>
            </a:r>
            <a:r>
              <a:rPr lang="en-IN" dirty="0" smtClean="0"/>
              <a:t>, </a:t>
            </a:r>
            <a:r>
              <a:rPr lang="en-IN" dirty="0" err="1" smtClean="0"/>
              <a:t>adriamycin</a:t>
            </a:r>
            <a:r>
              <a:rPr lang="en-IN" dirty="0" smtClean="0"/>
              <a:t>, </a:t>
            </a:r>
            <a:r>
              <a:rPr lang="en-IN" dirty="0" err="1" smtClean="0"/>
              <a:t>cyclophosphamide</a:t>
            </a:r>
            <a:r>
              <a:rPr lang="en-IN" dirty="0" smtClean="0"/>
              <a:t>, </a:t>
            </a:r>
            <a:r>
              <a:rPr lang="en-IN" dirty="0" err="1" smtClean="0"/>
              <a:t>procarbazine</a:t>
            </a:r>
            <a:r>
              <a:rPr lang="en-IN" dirty="0" smtClean="0"/>
              <a:t>, </a:t>
            </a:r>
            <a:r>
              <a:rPr lang="en-IN" dirty="0" err="1" smtClean="0"/>
              <a:t>mitomycin</a:t>
            </a:r>
            <a:r>
              <a:rPr lang="en-IN" dirty="0" smtClean="0"/>
              <a:t> and </a:t>
            </a:r>
            <a:r>
              <a:rPr lang="en-IN" dirty="0" err="1" smtClean="0"/>
              <a:t>bleomycin</a:t>
            </a:r>
            <a:r>
              <a:rPr lang="en-IN" dirty="0" smtClean="0"/>
              <a:t> came in common use for cancer therapy. </a:t>
            </a:r>
          </a:p>
          <a:p>
            <a:r>
              <a:rPr lang="en-IN" dirty="0" smtClean="0"/>
              <a:t>By 1996, P53 tumour suppressor genes and the protein encodes emerged as the most charmed topics of biochemical world. This has been planned to be used as tool for early diagnosis also.</a:t>
            </a:r>
          </a:p>
          <a:p>
            <a:endParaRPr lang="en-IN" dirty="0"/>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Cancer </a:t>
            </a:r>
            <a:r>
              <a:rPr lang="en-US" dirty="0" err="1" smtClean="0"/>
              <a:t>vacine</a:t>
            </a:r>
            <a:endParaRPr lang="en-IN" dirty="0"/>
          </a:p>
        </p:txBody>
      </p:sp>
      <p:sp>
        <p:nvSpPr>
          <p:cNvPr id="3" name="Content Placeholder 2"/>
          <p:cNvSpPr>
            <a:spLocks noGrp="1"/>
          </p:cNvSpPr>
          <p:nvPr>
            <p:ph idx="1"/>
          </p:nvPr>
        </p:nvSpPr>
        <p:spPr/>
        <p:txBody>
          <a:bodyPr>
            <a:normAutofit fontScale="77500" lnSpcReduction="20000"/>
          </a:bodyPr>
          <a:lstStyle/>
          <a:p>
            <a:r>
              <a:rPr lang="en-US" dirty="0" smtClean="0"/>
              <a:t>Cancer vaccine</a:t>
            </a:r>
            <a:endParaRPr lang="en-IN" dirty="0" smtClean="0"/>
          </a:p>
          <a:p>
            <a:r>
              <a:rPr lang="en-US" dirty="0" smtClean="0"/>
              <a:t>Preventive</a:t>
            </a:r>
          </a:p>
          <a:p>
            <a:r>
              <a:rPr lang="en-US" dirty="0" smtClean="0"/>
              <a:t>Therapeutic</a:t>
            </a:r>
          </a:p>
          <a:p>
            <a:r>
              <a:rPr lang="en-US" dirty="0" smtClean="0"/>
              <a:t>Given to cancer patients- strengthens body’s natural defenses  against cancer.</a:t>
            </a:r>
          </a:p>
          <a:p>
            <a:r>
              <a:rPr lang="en-US" dirty="0" err="1" smtClean="0"/>
              <a:t>Antitumoral</a:t>
            </a:r>
            <a:r>
              <a:rPr lang="en-US" dirty="0" smtClean="0"/>
              <a:t> </a:t>
            </a:r>
            <a:r>
              <a:rPr lang="en-US" dirty="0" err="1" smtClean="0"/>
              <a:t>lumphocytes</a:t>
            </a:r>
            <a:endParaRPr lang="en-US" dirty="0" smtClean="0"/>
          </a:p>
          <a:p>
            <a:r>
              <a:rPr lang="en-US" dirty="0" err="1" smtClean="0"/>
              <a:t>E.g</a:t>
            </a:r>
            <a:r>
              <a:rPr lang="en-US" dirty="0" smtClean="0"/>
              <a:t> </a:t>
            </a:r>
            <a:r>
              <a:rPr lang="en-US" dirty="0" err="1" smtClean="0"/>
              <a:t>Resan</a:t>
            </a:r>
            <a:endParaRPr lang="en-US" dirty="0" smtClean="0"/>
          </a:p>
          <a:p>
            <a:r>
              <a:rPr lang="en-US" dirty="0" smtClean="0"/>
              <a:t>Tumor not developed but tumor marker level high</a:t>
            </a:r>
          </a:p>
          <a:p>
            <a:r>
              <a:rPr lang="en-US" dirty="0" smtClean="0"/>
              <a:t>Preventing </a:t>
            </a:r>
            <a:r>
              <a:rPr lang="en-US" dirty="0" err="1" smtClean="0"/>
              <a:t>replase</a:t>
            </a:r>
            <a:endParaRPr lang="en-US" dirty="0" smtClean="0"/>
          </a:p>
          <a:p>
            <a:r>
              <a:rPr lang="en-US" dirty="0" err="1" smtClean="0"/>
              <a:t>Antimetastatic</a:t>
            </a:r>
            <a:r>
              <a:rPr lang="en-US" dirty="0" smtClean="0"/>
              <a:t> drug</a:t>
            </a:r>
          </a:p>
          <a:p>
            <a:r>
              <a:rPr lang="en-US" dirty="0" smtClean="0"/>
              <a:t>Immunotherapy of benign tumor</a:t>
            </a:r>
          </a:p>
          <a:p>
            <a:r>
              <a:rPr lang="en-US" dirty="0" err="1" smtClean="0"/>
              <a:t>Mastopathy</a:t>
            </a:r>
            <a:r>
              <a:rPr lang="en-US" dirty="0" smtClean="0"/>
              <a:t>, BPH, autoimmune </a:t>
            </a:r>
            <a:r>
              <a:rPr lang="en-US" dirty="0" err="1" smtClean="0"/>
              <a:t>thyroiditis</a:t>
            </a:r>
            <a:r>
              <a:rPr lang="en-US" dirty="0" smtClean="0"/>
              <a:t>, diffuse </a:t>
            </a:r>
            <a:r>
              <a:rPr lang="en-US" dirty="0" err="1" smtClean="0"/>
              <a:t>goitre</a:t>
            </a:r>
            <a:endParaRPr lang="en-US" dirty="0" smtClean="0"/>
          </a:p>
          <a:p>
            <a:r>
              <a:rPr lang="en-US" dirty="0" err="1" smtClean="0"/>
              <a:t>Gardasil</a:t>
            </a:r>
            <a:r>
              <a:rPr lang="en-US" dirty="0" smtClean="0"/>
              <a:t> Vaccine-HPV.</a:t>
            </a:r>
          </a:p>
          <a:p>
            <a:r>
              <a:rPr lang="en-US" dirty="0" err="1" smtClean="0"/>
              <a:t>Provenge</a:t>
            </a:r>
            <a:r>
              <a:rPr lang="en-US" dirty="0" smtClean="0"/>
              <a:t>- </a:t>
            </a:r>
            <a:r>
              <a:rPr lang="en-US" smtClean="0"/>
              <a:t>Prostate cancer. </a:t>
            </a:r>
            <a:endParaRPr lang="en-US" dirty="0" smtClean="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endParaRPr lang="en-IN"/>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2800" dirty="0" smtClean="0"/>
              <a:t> Global Estimated age-standardised incidence and mortality rates: Men</a:t>
            </a:r>
            <a:endParaRPr lang="en-IN" sz="2400" dirty="0"/>
          </a:p>
        </p:txBody>
      </p:sp>
      <p:sp>
        <p:nvSpPr>
          <p:cNvPr id="3" name="Content Placeholder 2"/>
          <p:cNvSpPr>
            <a:spLocks noGrp="1"/>
          </p:cNvSpPr>
          <p:nvPr>
            <p:ph idx="1"/>
          </p:nvPr>
        </p:nvSpPr>
        <p:spPr/>
        <p:txBody>
          <a:bodyPr/>
          <a:lstStyle/>
          <a:p>
            <a:endParaRPr lang="en-IN"/>
          </a:p>
        </p:txBody>
      </p:sp>
      <p:pic>
        <p:nvPicPr>
          <p:cNvPr id="154626" name="Picture 2" descr="C:\Dr.Ramesh\Cancer epidemiology india\globocan2008world\GLOBAL MEN\pc90011.png"/>
          <p:cNvPicPr>
            <a:picLocks noChangeAspect="1" noChangeArrowheads="1"/>
          </p:cNvPicPr>
          <p:nvPr/>
        </p:nvPicPr>
        <p:blipFill>
          <a:blip r:embed="rId2" cstate="print"/>
          <a:srcRect/>
          <a:stretch>
            <a:fillRect/>
          </a:stretch>
        </p:blipFill>
        <p:spPr bwMode="auto">
          <a:xfrm>
            <a:off x="5105400" y="1981200"/>
            <a:ext cx="3810000" cy="4191000"/>
          </a:xfrm>
          <a:prstGeom prst="rect">
            <a:avLst/>
          </a:prstGeom>
          <a:noFill/>
        </p:spPr>
      </p:pic>
      <p:pic>
        <p:nvPicPr>
          <p:cNvPr id="154627" name="Picture 3" descr="C:\Dr.Ramesh\Cancer epidemiology india\globocan2008world\GLOBAL MEN\pc90012.png"/>
          <p:cNvPicPr>
            <a:picLocks noChangeAspect="1" noChangeArrowheads="1"/>
          </p:cNvPicPr>
          <p:nvPr/>
        </p:nvPicPr>
        <p:blipFill>
          <a:blip r:embed="rId3" cstate="print"/>
          <a:srcRect/>
          <a:stretch>
            <a:fillRect/>
          </a:stretch>
        </p:blipFill>
        <p:spPr bwMode="auto">
          <a:xfrm>
            <a:off x="228600" y="1981200"/>
            <a:ext cx="5105400" cy="4114800"/>
          </a:xfrm>
          <a:prstGeom prst="rect">
            <a:avLst/>
          </a:prstGeom>
          <a:noFill/>
        </p:spPr>
      </p:pic>
      <p:sp>
        <p:nvSpPr>
          <p:cNvPr id="7" name="Rectangle 6"/>
          <p:cNvSpPr/>
          <p:nvPr/>
        </p:nvSpPr>
        <p:spPr>
          <a:xfrm>
            <a:off x="4800600" y="6019800"/>
            <a:ext cx="3617978" cy="307777"/>
          </a:xfrm>
          <a:prstGeom prst="rect">
            <a:avLst/>
          </a:prstGeom>
        </p:spPr>
        <p:txBody>
          <a:bodyPr wrap="none">
            <a:spAutoFit/>
          </a:bodyPr>
          <a:lstStyle/>
          <a:p>
            <a:r>
              <a:rPr lang="en-IN" sz="1400" dirty="0" smtClean="0"/>
              <a:t>Source: http://globocan.iarc.fr/factsheet.asp</a:t>
            </a:r>
            <a:endParaRPr lang="en-IN" sz="1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2800" dirty="0" smtClean="0"/>
              <a:t> Global Estimated age-standardised incidence and mortality rates: Women</a:t>
            </a:r>
            <a:endParaRPr lang="en-IN" sz="2400" dirty="0"/>
          </a:p>
        </p:txBody>
      </p:sp>
      <p:sp>
        <p:nvSpPr>
          <p:cNvPr id="3" name="Content Placeholder 2"/>
          <p:cNvSpPr>
            <a:spLocks noGrp="1"/>
          </p:cNvSpPr>
          <p:nvPr>
            <p:ph idx="1"/>
          </p:nvPr>
        </p:nvSpPr>
        <p:spPr/>
        <p:txBody>
          <a:bodyPr/>
          <a:lstStyle/>
          <a:p>
            <a:endParaRPr lang="en-IN" dirty="0"/>
          </a:p>
        </p:txBody>
      </p:sp>
      <p:pic>
        <p:nvPicPr>
          <p:cNvPr id="155650" name="Picture 2" descr="C:\Dr.Ramesh\Cancer epidemiology india\globocan2008world\GLOBAL FEMALE\pc90021.png"/>
          <p:cNvPicPr>
            <a:picLocks noChangeAspect="1" noChangeArrowheads="1"/>
          </p:cNvPicPr>
          <p:nvPr/>
        </p:nvPicPr>
        <p:blipFill>
          <a:blip r:embed="rId2" cstate="print"/>
          <a:srcRect/>
          <a:stretch>
            <a:fillRect/>
          </a:stretch>
        </p:blipFill>
        <p:spPr bwMode="auto">
          <a:xfrm>
            <a:off x="4953000" y="2057400"/>
            <a:ext cx="4191000" cy="4419600"/>
          </a:xfrm>
          <a:prstGeom prst="rect">
            <a:avLst/>
          </a:prstGeom>
          <a:noFill/>
        </p:spPr>
      </p:pic>
      <p:pic>
        <p:nvPicPr>
          <p:cNvPr id="155651" name="Picture 3" descr="C:\Dr.Ramesh\Cancer epidemiology india\globocan2008world\GLOBAL FEMALE\pc90022.png"/>
          <p:cNvPicPr>
            <a:picLocks noChangeAspect="1" noChangeArrowheads="1"/>
          </p:cNvPicPr>
          <p:nvPr/>
        </p:nvPicPr>
        <p:blipFill>
          <a:blip r:embed="rId3" cstate="print"/>
          <a:srcRect/>
          <a:stretch>
            <a:fillRect/>
          </a:stretch>
        </p:blipFill>
        <p:spPr bwMode="auto">
          <a:xfrm>
            <a:off x="198120" y="2057400"/>
            <a:ext cx="4754880" cy="4191000"/>
          </a:xfrm>
          <a:prstGeom prst="rect">
            <a:avLst/>
          </a:prstGeom>
          <a:noFill/>
        </p:spPr>
      </p:pic>
      <p:sp>
        <p:nvSpPr>
          <p:cNvPr id="6" name="Rectangle 5"/>
          <p:cNvSpPr/>
          <p:nvPr/>
        </p:nvSpPr>
        <p:spPr>
          <a:xfrm>
            <a:off x="4343400" y="6248400"/>
            <a:ext cx="4092146" cy="338554"/>
          </a:xfrm>
          <a:prstGeom prst="rect">
            <a:avLst/>
          </a:prstGeom>
        </p:spPr>
        <p:txBody>
          <a:bodyPr wrap="none">
            <a:spAutoFit/>
          </a:bodyPr>
          <a:lstStyle/>
          <a:p>
            <a:r>
              <a:rPr lang="en-IN" sz="1600" dirty="0" smtClean="0"/>
              <a:t>Source: http://globocan.iarc.fr/factsheet.asp</a:t>
            </a:r>
            <a:endParaRPr lang="en-IN" sz="1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2400" dirty="0" smtClean="0"/>
              <a:t> Global Estimated age-standardised incidence and mortality rates: both men and women</a:t>
            </a:r>
            <a:endParaRPr lang="en-IN" sz="2000" dirty="0"/>
          </a:p>
        </p:txBody>
      </p:sp>
      <p:sp>
        <p:nvSpPr>
          <p:cNvPr id="5" name="Rectangle 4"/>
          <p:cNvSpPr/>
          <p:nvPr/>
        </p:nvSpPr>
        <p:spPr>
          <a:xfrm>
            <a:off x="4800600" y="6248400"/>
            <a:ext cx="4579202" cy="369332"/>
          </a:xfrm>
          <a:prstGeom prst="rect">
            <a:avLst/>
          </a:prstGeom>
        </p:spPr>
        <p:txBody>
          <a:bodyPr wrap="none">
            <a:spAutoFit/>
          </a:bodyPr>
          <a:lstStyle/>
          <a:p>
            <a:r>
              <a:rPr lang="en-IN" dirty="0" smtClean="0"/>
              <a:t>Source: http://globocan.iarc.fr/factsheet.asp</a:t>
            </a:r>
            <a:endParaRPr lang="en-IN" dirty="0"/>
          </a:p>
        </p:txBody>
      </p:sp>
      <p:pic>
        <p:nvPicPr>
          <p:cNvPr id="37891" name="Picture 3" descr="C:\Dr.Ramesh\Cancer epidemiology india\National cancer registry\Both sexes\pc90003.png"/>
          <p:cNvPicPr>
            <a:picLocks noChangeAspect="1" noChangeArrowheads="1"/>
          </p:cNvPicPr>
          <p:nvPr/>
        </p:nvPicPr>
        <p:blipFill>
          <a:blip r:embed="rId2" cstate="print"/>
          <a:srcRect/>
          <a:stretch>
            <a:fillRect/>
          </a:stretch>
        </p:blipFill>
        <p:spPr bwMode="auto">
          <a:xfrm>
            <a:off x="3886200" y="2362200"/>
            <a:ext cx="4724400" cy="3810000"/>
          </a:xfrm>
          <a:prstGeom prst="rect">
            <a:avLst/>
          </a:prstGeom>
          <a:noFill/>
        </p:spPr>
      </p:pic>
      <p:pic>
        <p:nvPicPr>
          <p:cNvPr id="7" name="Picture 3" descr="C:\Dr.Ramesh\Cancer epidemiology india\National cancer registry\Both sexes\pc90002.png"/>
          <p:cNvPicPr>
            <a:picLocks noGrp="1" noChangeAspect="1" noChangeArrowheads="1"/>
          </p:cNvPicPr>
          <p:nvPr>
            <p:ph idx="1"/>
          </p:nvPr>
        </p:nvPicPr>
        <p:blipFill>
          <a:blip r:embed="rId3" cstate="print"/>
          <a:srcRect/>
          <a:stretch>
            <a:fillRect/>
          </a:stretch>
        </p:blipFill>
        <p:spPr bwMode="auto">
          <a:xfrm>
            <a:off x="228600" y="2209800"/>
            <a:ext cx="5029200" cy="41148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2504</TotalTime>
  <Words>3458</Words>
  <Application>Microsoft Office PowerPoint</Application>
  <PresentationFormat>On-screen Show (4:3)</PresentationFormat>
  <Paragraphs>423</Paragraphs>
  <Slides>65</Slides>
  <Notes>0</Notes>
  <HiddenSlides>2</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67" baseType="lpstr">
      <vt:lpstr>Flow</vt:lpstr>
      <vt:lpstr>Chart</vt:lpstr>
      <vt:lpstr>Cancer Epidemiology In India</vt:lpstr>
      <vt:lpstr>Framework </vt:lpstr>
      <vt:lpstr>Cancer</vt:lpstr>
      <vt:lpstr>Introduction </vt:lpstr>
      <vt:lpstr>Burden of Cancer: </vt:lpstr>
      <vt:lpstr>Global Estimated age-standardised incidence and mortality rates: men and women</vt:lpstr>
      <vt:lpstr> Global Estimated age-standardised incidence and mortality rates: Men</vt:lpstr>
      <vt:lpstr> Global Estimated age-standardised incidence and mortality rates: Women</vt:lpstr>
      <vt:lpstr> Global Estimated age-standardised incidence and mortality rates: both men and women</vt:lpstr>
      <vt:lpstr>INDIA</vt:lpstr>
      <vt:lpstr>Men</vt:lpstr>
      <vt:lpstr> India Estimated age-standardised incidence and mortality rates: Men</vt:lpstr>
      <vt:lpstr> India Estimated age-standardised incidence and mortality rates: Women</vt:lpstr>
      <vt:lpstr>Cancer Burden: India</vt:lpstr>
      <vt:lpstr>  Risk factors for cancers: </vt:lpstr>
      <vt:lpstr>Slide 16</vt:lpstr>
      <vt:lpstr>Risk factors </vt:lpstr>
      <vt:lpstr>Slide 18</vt:lpstr>
      <vt:lpstr>Slide 19</vt:lpstr>
      <vt:lpstr>Slide 20</vt:lpstr>
      <vt:lpstr>Slide 21</vt:lpstr>
      <vt:lpstr>Risk factors</vt:lpstr>
      <vt:lpstr>Risk factors </vt:lpstr>
      <vt:lpstr>Life style factors and risk of developing cancer</vt:lpstr>
      <vt:lpstr>Slide 25</vt:lpstr>
      <vt:lpstr>Early warning signals  </vt:lpstr>
      <vt:lpstr>National programme for prevention and control of cancer, diabetes, cardiovascular diseases and stroke </vt:lpstr>
      <vt:lpstr>India Map showing the states to implement NPCDCS</vt:lpstr>
      <vt:lpstr>Strategies </vt:lpstr>
      <vt:lpstr>1. Prevention through behaviour change  </vt:lpstr>
      <vt:lpstr>2.A Early diagnosis  </vt:lpstr>
      <vt:lpstr>2.B Treatment </vt:lpstr>
      <vt:lpstr>3.Palliative care</vt:lpstr>
      <vt:lpstr>Services available under NPCDCS at different levels</vt:lpstr>
      <vt:lpstr>Packages of services to be made available at different levels under NPCDCS</vt:lpstr>
      <vt:lpstr>Management structure:  </vt:lpstr>
      <vt:lpstr>Organization structure of National NCD cell </vt:lpstr>
      <vt:lpstr>The national NCD cell is supported by following staff </vt:lpstr>
      <vt:lpstr>Role and responsibilities of National NCD Cell is as under</vt:lpstr>
      <vt:lpstr>State NCD cell</vt:lpstr>
      <vt:lpstr>A. Health promotion: </vt:lpstr>
      <vt:lpstr>B Opportunistic Screening </vt:lpstr>
      <vt:lpstr>Activities at Community Health Centre </vt:lpstr>
      <vt:lpstr>Activities at District Level </vt:lpstr>
      <vt:lpstr>K. Human Resources at District Hospital </vt:lpstr>
      <vt:lpstr>NPCDCS District covered during 2010-11</vt:lpstr>
      <vt:lpstr>  National cancer registry Programme: </vt:lpstr>
      <vt:lpstr>  National cancer registry Programme: </vt:lpstr>
      <vt:lpstr>Slide 49</vt:lpstr>
      <vt:lpstr>  National cancer registry Programme: </vt:lpstr>
      <vt:lpstr>Incidence of cancer</vt:lpstr>
      <vt:lpstr>Development of Atlas of cancer in India</vt:lpstr>
      <vt:lpstr>Slide 53</vt:lpstr>
      <vt:lpstr>Report of national cancer registries and atlas of cancer in India: </vt:lpstr>
      <vt:lpstr>Report of national cancer registries and atlas of cancer in India: </vt:lpstr>
      <vt:lpstr>Slide 56</vt:lpstr>
      <vt:lpstr>Cancer registry at MGIMS-Sevagram</vt:lpstr>
      <vt:lpstr>Slide 58</vt:lpstr>
      <vt:lpstr>References</vt:lpstr>
      <vt:lpstr>National cancer control programme</vt:lpstr>
      <vt:lpstr>Therapy facilities available in India 31st March 2004</vt:lpstr>
      <vt:lpstr>History </vt:lpstr>
      <vt:lpstr>Introduction…</vt:lpstr>
      <vt:lpstr>Cancer vacine</vt:lpstr>
      <vt:lpstr>Slide 65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Dr.Ramesh</dc:creator>
  <cp:lastModifiedBy>Dr.Ramesh</cp:lastModifiedBy>
  <cp:revision>353</cp:revision>
  <dcterms:created xsi:type="dcterms:W3CDTF">2006-08-16T00:00:00Z</dcterms:created>
  <dcterms:modified xsi:type="dcterms:W3CDTF">2013-01-17T07:21:36Z</dcterms:modified>
</cp:coreProperties>
</file>